
<file path=[Content_Types].xml><?xml version="1.0" encoding="utf-8"?>
<Types xmlns="http://schemas.openxmlformats.org/package/2006/content-types">
  <Default ContentType="image/png" Extension="png"/>
  <Default ContentType="application/vnd.openxmlformats-officedocument.oleObject" Extension="bin"/>
  <Default ContentType="image/jpeg" Extension="jpeg"/>
  <Default ContentType="image/x-wmf" Extension="wmf"/>
  <Default ContentType="application/vnd.openxmlformats-package.relationships+xml" Extension="rels"/>
  <Default ContentType="application/xml" Extension="xml"/>
  <Default ContentType="application/vnd.openxmlformats-officedocument.vmlDrawing" Extension="v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notesSlide+xml" PartName="/ppt/notesSlides/notesSlide1.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notesSlide+xml" PartName="/ppt/notesSlides/notesSlid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72" r:id="rId3"/>
    <p:sldId id="299" r:id="rId4"/>
    <p:sldId id="295" r:id="rId5"/>
    <p:sldId id="294" r:id="rId6"/>
    <p:sldId id="271" r:id="rId7"/>
    <p:sldId id="257" r:id="rId8"/>
    <p:sldId id="283" r:id="rId9"/>
    <p:sldId id="284" r:id="rId10"/>
    <p:sldId id="298" r:id="rId11"/>
    <p:sldId id="258" r:id="rId12"/>
    <p:sldId id="297" r:id="rId13"/>
    <p:sldId id="259" r:id="rId14"/>
    <p:sldId id="260" r:id="rId15"/>
    <p:sldId id="302" r:id="rId16"/>
    <p:sldId id="269" r:id="rId17"/>
    <p:sldId id="291" r:id="rId18"/>
    <p:sldId id="303" r:id="rId19"/>
    <p:sldId id="292" r:id="rId20"/>
    <p:sldId id="265" r:id="rId21"/>
    <p:sldId id="264" r:id="rId22"/>
    <p:sldId id="282" r:id="rId23"/>
    <p:sldId id="278" r:id="rId24"/>
    <p:sldId id="301" r:id="rId25"/>
    <p:sldId id="304" r:id="rId26"/>
  </p:sldIdLst>
  <p:sldSz cx="9144000" cy="6858000" type="screen4x3"/>
  <p:notesSz cx="7315200" cy="9601200"/>
  <p:defaultTextStyle>
    <a:defPPr>
      <a:defRPr lang="en-US"/>
    </a:defPPr>
    <a:lvl1pPr algn="l" rtl="0" fontAlgn="base">
      <a:spcBef>
        <a:spcPct val="0"/>
      </a:spcBef>
      <a:spcAft>
        <a:spcPct val="0"/>
      </a:spcAft>
      <a:defRPr sz="4400"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sz="4400"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sz="4400"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sz="4400"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sz="4400" kern="1200">
        <a:solidFill>
          <a:schemeClr val="tx1"/>
        </a:solidFill>
        <a:latin typeface="Arial" charset="0"/>
        <a:ea typeface="ＭＳ Ｐゴシック" pitchFamily="-112" charset="-128"/>
        <a:cs typeface="+mn-cs"/>
      </a:defRPr>
    </a:lvl5pPr>
    <a:lvl6pPr marL="2286000" algn="l" defTabSz="914400" rtl="0" eaLnBrk="1" latinLnBrk="0" hangingPunct="1">
      <a:defRPr sz="4400" kern="1200">
        <a:solidFill>
          <a:schemeClr val="tx1"/>
        </a:solidFill>
        <a:latin typeface="Arial" charset="0"/>
        <a:ea typeface="ＭＳ Ｐゴシック" pitchFamily="-112" charset="-128"/>
        <a:cs typeface="+mn-cs"/>
      </a:defRPr>
    </a:lvl6pPr>
    <a:lvl7pPr marL="2743200" algn="l" defTabSz="914400" rtl="0" eaLnBrk="1" latinLnBrk="0" hangingPunct="1">
      <a:defRPr sz="4400" kern="1200">
        <a:solidFill>
          <a:schemeClr val="tx1"/>
        </a:solidFill>
        <a:latin typeface="Arial" charset="0"/>
        <a:ea typeface="ＭＳ Ｐゴシック" pitchFamily="-112" charset="-128"/>
        <a:cs typeface="+mn-cs"/>
      </a:defRPr>
    </a:lvl7pPr>
    <a:lvl8pPr marL="3200400" algn="l" defTabSz="914400" rtl="0" eaLnBrk="1" latinLnBrk="0" hangingPunct="1">
      <a:defRPr sz="4400" kern="1200">
        <a:solidFill>
          <a:schemeClr val="tx1"/>
        </a:solidFill>
        <a:latin typeface="Arial" charset="0"/>
        <a:ea typeface="ＭＳ Ｐゴシック" pitchFamily="-112" charset="-128"/>
        <a:cs typeface="+mn-cs"/>
      </a:defRPr>
    </a:lvl8pPr>
    <a:lvl9pPr marL="3657600" algn="l" defTabSz="914400" rtl="0" eaLnBrk="1" latinLnBrk="0" hangingPunct="1">
      <a:defRPr sz="4400"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CED001"/>
    <a:srgbClr val="4FCD28"/>
    <a:srgbClr val="B2B2B2"/>
    <a:srgbClr val="C0C0C0"/>
    <a:srgbClr val="66FF33"/>
    <a:srgbClr val="FFFF00"/>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1417" autoAdjust="0"/>
    <p:restoredTop sz="94551" autoAdjust="0"/>
  </p:normalViewPr>
  <p:slideViewPr>
    <p:cSldViewPr snapToGrid="0" snapToObjects="1">
      <p:cViewPr>
        <p:scale>
          <a:sx n="80" d="100"/>
          <a:sy n="80" d="100"/>
        </p:scale>
        <p:origin x="-1944" y="-348"/>
      </p:cViewPr>
      <p:guideLst>
        <p:guide orient="horz" pos="767"/>
        <p:guide orient="horz" pos="4025"/>
        <p:guide orient="horz" pos="2210"/>
        <p:guide orient="horz" pos="262"/>
        <p:guide pos="2880"/>
        <p:guide pos="4477"/>
        <p:guide pos="422"/>
        <p:guide pos="3370"/>
        <p:guide pos="534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2808" y="-102"/>
      </p:cViewPr>
      <p:guideLst>
        <p:guide orient="horz" pos="3024"/>
        <p:guide pos="2304"/>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2" name="Rectangle 4"/>
          <p:cNvSpPr>
            <a:spLocks noGrp="1" noChangeArrowheads="1"/>
          </p:cNvSpPr>
          <p:nvPr>
            <p:ph type="ftr" sz="quarter" idx="2"/>
          </p:nvPr>
        </p:nvSpPr>
        <p:spPr bwMode="auto">
          <a:xfrm>
            <a:off x="0" y="9131300"/>
            <a:ext cx="3170238" cy="46831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Calibri" pitchFamily="-112" charset="0"/>
              </a:defRPr>
            </a:lvl1pPr>
          </a:lstStyle>
          <a:p>
            <a:endParaRPr lang="en-US" dirty="0"/>
          </a:p>
          <a:p>
            <a:endParaRPr lang="en-US" dirty="0"/>
          </a:p>
          <a:p>
            <a:r>
              <a:rPr lang="en-US" dirty="0" smtClean="0"/>
              <a:t>8 </a:t>
            </a:r>
            <a:r>
              <a:rPr lang="en-US" dirty="0"/>
              <a:t>– Solenoids in </a:t>
            </a:r>
            <a:r>
              <a:rPr lang="en-US" dirty="0" err="1"/>
              <a:t>Magnetostatics</a:t>
            </a:r>
            <a:endParaRPr lang="en-US" dirty="0"/>
          </a:p>
        </p:txBody>
      </p:sp>
      <p:sp>
        <p:nvSpPr>
          <p:cNvPr id="2765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29049C7D-1348-43D3-A549-18F1509EAD13}" type="slidenum">
              <a:rPr lang="en-US"/>
              <a:pPr/>
              <a:t>‹#›</a:t>
            </a:fld>
            <a:endParaRPr lang="en-US"/>
          </a:p>
        </p:txBody>
      </p:sp>
      <p:sp>
        <p:nvSpPr>
          <p:cNvPr id="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6.007 – OCW</a:t>
            </a:r>
            <a:endParaRPr lang="en-US" dirty="0"/>
          </a:p>
        </p:txBody>
      </p:sp>
    </p:spTree>
    <p:extLst>
      <p:ext uri="{BB962C8B-B14F-4D97-AF65-F5344CB8AC3E}">
        <p14:creationId xmlns:p14="http://schemas.microsoft.com/office/powerpoint/2010/main" val="2732790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A748DFEE-3FBD-4664-B3DA-21307A6C6609}" type="datetimeFigureOut">
              <a:rPr lang="en-US" smtClean="0"/>
              <a:pPr/>
              <a:t>12/10/2012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34A68E18-5E90-4DD0-8ADB-6742AB42907F}" type="slidenum">
              <a:rPr lang="en-US" smtClean="0"/>
              <a:pPr/>
              <a:t>‹#›</a:t>
            </a:fld>
            <a:endParaRPr lang="en-US"/>
          </a:p>
        </p:txBody>
      </p:sp>
    </p:spTree>
    <p:extLst>
      <p:ext uri="{BB962C8B-B14F-4D97-AF65-F5344CB8AC3E}">
        <p14:creationId xmlns:p14="http://schemas.microsoft.com/office/powerpoint/2010/main" val="206443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A68E18-5E90-4DD0-8ADB-6742AB42907F}"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0EDD4E-80DC-44AC-9D72-8309D33892C2}" type="slidenum">
              <a:rPr lang="en-US" smtClean="0"/>
              <a:pPr>
                <a:defRPr/>
              </a:pPr>
              <a:t>24</a:t>
            </a:fld>
            <a:endParaRPr lang="en-US"/>
          </a:p>
        </p:txBody>
      </p:sp>
    </p:spTree>
    <p:extLst>
      <p:ext uri="{BB962C8B-B14F-4D97-AF65-F5344CB8AC3E}">
        <p14:creationId xmlns:p14="http://schemas.microsoft.com/office/powerpoint/2010/main" val="665969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1DF7BF3-A103-44D8-B051-FC3B68EF6BD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284C351-426D-49B9-8CCF-CE76655684D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486BC2B-823A-4050-9315-11BAEF222ED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2CC2970-2C28-469A-AFDE-4044FCD1FC41}"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3C564F6-A698-449B-B415-D06660CD267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7ECE003-FABF-4180-B0EF-98186AB9E4D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A2DF251-9F05-4DE2-9D25-C576BB0F9B2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7A7FCAD-9042-4E66-B80B-BA96E50B9BB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7C018FE-40B3-4AC3-BBF4-312AA1D5807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B46E607-4073-41B5-9EC4-764A068032E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5363EE9-C72A-4A14-829F-9D698C99881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09F3E27-DA67-4152-A64C-96538866201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C5F610C-3D43-4BE8-92D4-D1F6F0E66F62}"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DBDF18F-C4BE-4CED-8EFD-044D658BED8E}"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0BBA95B-1EEF-44BF-8893-6C44A2731B7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942B71F-00B7-4CED-BC81-FD0499A5E2B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9DB99AA-05A3-4322-8A0F-DD1B4784D01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7DFF353-5A92-4608-9ED9-4B40BC5B877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2C4C9A5-6B3C-4288-93B4-4E075278A0C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9ECB00E-F44E-4FD1-B7D0-26917FFDC88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D937247-2142-4CDA-B6B8-D1AE2CF7B0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A0E199E-9C57-4F36-8327-6D50109182D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D9A030-F237-4B5F-A45D-79EC9B8B110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D0A68D-4CB1-445B-964E-8E783646D1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arget="../media/image30.jpeg" Type="http://schemas.openxmlformats.org/officeDocument/2006/relationships/image"/><Relationship Id="rId2" Target="../media/image29.png" Type="http://schemas.openxmlformats.org/officeDocument/2006/relationships/image"/><Relationship Id="rId1" Target="../slideLayouts/slideLayout2.xml" Type="http://schemas.openxmlformats.org/officeDocument/2006/relationships/slideLayout"/><Relationship Id="rId4" Target="http://www.flickr.com/photos/takomabibelot/3917734943/" TargetMode="External" Type="http://schemas.openxmlformats.org/officeDocument/2006/relationships/hyperlink"/></Relationships>
</file>

<file path=ppt/slides/_rels/slide12.xml.rels><?xml version="1.0" encoding="UTF-8" standalone="yes" ?><Relationships xmlns="http://schemas.openxmlformats.org/package/2006/relationships"><Relationship Id="rId8" Target="../slideLayouts/slideLayout1.xml" Type="http://schemas.openxmlformats.org/officeDocument/2006/relationships/slideLayout"/><Relationship Id="rId13" Target="../media/image33.png" Type="http://schemas.openxmlformats.org/officeDocument/2006/relationships/image"/><Relationship Id="rId3" Target="../tags/tag26.xml" Type="http://schemas.openxmlformats.org/officeDocument/2006/relationships/tags"/><Relationship Id="rId7" Target="../tags/tag30.xml" Type="http://schemas.openxmlformats.org/officeDocument/2006/relationships/tags"/><Relationship Id="rId12" Target="../media/image32.png" Type="http://schemas.openxmlformats.org/officeDocument/2006/relationships/image"/><Relationship Id="rId2" Target="../tags/tag25.xml" Type="http://schemas.openxmlformats.org/officeDocument/2006/relationships/tags"/><Relationship Id="rId1" Target="../tags/tag24.xml" Type="http://schemas.openxmlformats.org/officeDocument/2006/relationships/tags"/><Relationship Id="rId6" Target="../tags/tag29.xml" Type="http://schemas.openxmlformats.org/officeDocument/2006/relationships/tags"/><Relationship Id="rId11" Target="../media/image31.png" Type="http://schemas.openxmlformats.org/officeDocument/2006/relationships/image"/><Relationship Id="rId5" Target="../tags/tag28.xml" Type="http://schemas.openxmlformats.org/officeDocument/2006/relationships/tags"/><Relationship Id="rId10" Target="../media/image13.jpeg" Type="http://schemas.openxmlformats.org/officeDocument/2006/relationships/image"/><Relationship Id="rId4" Target="../tags/tag27.xml" Type="http://schemas.openxmlformats.org/officeDocument/2006/relationships/tags"/><Relationship Id="rId9" Target="../media/image12.png" Type="http://schemas.openxmlformats.org/officeDocument/2006/relationships/image"/><Relationship Id="rId14" Target="../media/image34.jpeg" Type="http://schemas.openxmlformats.org/officeDocument/2006/relationships/image"/></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hyperlink" Target="http://ocw.mit.edu/fairus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33.xml"/><Relationship Id="rId7" Type="http://schemas.openxmlformats.org/officeDocument/2006/relationships/image" Target="../media/image39.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tags" Target="../tags/tag36.xml"/><Relationship Id="rId7" Type="http://schemas.openxmlformats.org/officeDocument/2006/relationships/image" Target="../media/image41.png"/><Relationship Id="rId12" Type="http://schemas.openxmlformats.org/officeDocument/2006/relationships/image" Target="../media/image40.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1.xml"/><Relationship Id="rId11" Type="http://schemas.openxmlformats.org/officeDocument/2006/relationships/image" Target="../media/image39.png"/><Relationship Id="rId5" Type="http://schemas.openxmlformats.org/officeDocument/2006/relationships/tags" Target="../tags/tag38.xml"/><Relationship Id="rId10" Type="http://schemas.openxmlformats.org/officeDocument/2006/relationships/image" Target="../media/image38.png"/><Relationship Id="rId4" Type="http://schemas.openxmlformats.org/officeDocument/2006/relationships/tags" Target="../tags/tag37.xml"/><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png"/><Relationship Id="rId3" Type="http://schemas.openxmlformats.org/officeDocument/2006/relationships/tags" Target="../tags/tag41.xml"/><Relationship Id="rId7" Type="http://schemas.openxmlformats.org/officeDocument/2006/relationships/image" Target="../media/image43.png"/><Relationship Id="rId12" Type="http://schemas.openxmlformats.org/officeDocument/2006/relationships/image" Target="../media/image40.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1.xml"/><Relationship Id="rId11" Type="http://schemas.openxmlformats.org/officeDocument/2006/relationships/image" Target="../media/image39.png"/><Relationship Id="rId5" Type="http://schemas.openxmlformats.org/officeDocument/2006/relationships/tags" Target="../tags/tag43.xml"/><Relationship Id="rId10" Type="http://schemas.openxmlformats.org/officeDocument/2006/relationships/image" Target="../media/image38.png"/><Relationship Id="rId4" Type="http://schemas.openxmlformats.org/officeDocument/2006/relationships/tags" Target="../tags/tag42.xml"/><Relationship Id="rId9" Type="http://schemas.openxmlformats.org/officeDocument/2006/relationships/image" Target="../media/image37.jpeg"/><Relationship Id="rId1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38.png"/><Relationship Id="rId18" Type="http://schemas.openxmlformats.org/officeDocument/2006/relationships/image" Target="../media/image50.png"/><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47.png"/><Relationship Id="rId17" Type="http://schemas.openxmlformats.org/officeDocument/2006/relationships/image" Target="../media/image33.png"/><Relationship Id="rId2" Type="http://schemas.openxmlformats.org/officeDocument/2006/relationships/tags" Target="../tags/tag45.xml"/><Relationship Id="rId16" Type="http://schemas.openxmlformats.org/officeDocument/2006/relationships/image" Target="../media/image49.pn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46.png"/><Relationship Id="rId5" Type="http://schemas.openxmlformats.org/officeDocument/2006/relationships/tags" Target="../tags/tag48.xml"/><Relationship Id="rId15" Type="http://schemas.openxmlformats.org/officeDocument/2006/relationships/image" Target="../media/image48.png"/><Relationship Id="rId10" Type="http://schemas.openxmlformats.org/officeDocument/2006/relationships/slideLayout" Target="../slideLayouts/slideLayout7.xml"/><Relationship Id="rId19" Type="http://schemas.openxmlformats.org/officeDocument/2006/relationships/image" Target="../media/image51.png"/><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2.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hyperlink" Target="http://ocw.mit.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ocw.mit.edu/term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arget="../slideLayouts/slideLayout7.xml" Type="http://schemas.openxmlformats.org/officeDocument/2006/relationships/slideLayout"/><Relationship Id="rId13" Target="../media/image9.png" Type="http://schemas.openxmlformats.org/officeDocument/2006/relationships/image"/><Relationship Id="rId3" Target="../tags/tag8.xml" Type="http://schemas.openxmlformats.org/officeDocument/2006/relationships/tags"/><Relationship Id="rId7" Target="../tags/tag12.xml" Type="http://schemas.openxmlformats.org/officeDocument/2006/relationships/tags"/><Relationship Id="rId12" Target="../media/image8.png" Type="http://schemas.openxmlformats.org/officeDocument/2006/relationships/image"/><Relationship Id="rId2" Target="../tags/tag7.xml" Type="http://schemas.openxmlformats.org/officeDocument/2006/relationships/tags"/><Relationship Id="rId1" Target="../tags/tag6.xml" Type="http://schemas.openxmlformats.org/officeDocument/2006/relationships/tags"/><Relationship Id="rId6" Target="../tags/tag11.xml" Type="http://schemas.openxmlformats.org/officeDocument/2006/relationships/tags"/><Relationship Id="rId11" Target="../media/image7.png" Type="http://schemas.openxmlformats.org/officeDocument/2006/relationships/image"/><Relationship Id="rId5" Target="../tags/tag10.xml" Type="http://schemas.openxmlformats.org/officeDocument/2006/relationships/tags"/><Relationship Id="rId15" Target="../media/image11.png" Type="http://schemas.openxmlformats.org/officeDocument/2006/relationships/image"/><Relationship Id="rId10" Target="../media/image6.jpeg" Type="http://schemas.openxmlformats.org/officeDocument/2006/relationships/image"/><Relationship Id="rId4" Target="../tags/tag9.xml" Type="http://schemas.openxmlformats.org/officeDocument/2006/relationships/tags"/><Relationship Id="rId9" Target="../media/image5.png" Type="http://schemas.openxmlformats.org/officeDocument/2006/relationships/image"/><Relationship Id="rId14" Target="../media/image10.png" Type="http://schemas.openxmlformats.org/officeDocument/2006/relationships/image"/></Relationships>
</file>

<file path=ppt/slides/_rels/slide5.xml.rels><?xml version="1.0" encoding="UTF-8" standalone="yes" ?><Relationships xmlns="http://schemas.openxmlformats.org/package/2006/relationships"><Relationship Id="rId8" Target="../media/image6.jpeg" Type="http://schemas.openxmlformats.org/officeDocument/2006/relationships/image"/><Relationship Id="rId3" Target="../tags/tag15.xml" Type="http://schemas.openxmlformats.org/officeDocument/2006/relationships/tags"/><Relationship Id="rId7" Target="../media/image13.jpeg" Type="http://schemas.openxmlformats.org/officeDocument/2006/relationships/image"/><Relationship Id="rId2" Target="../tags/tag14.xml" Type="http://schemas.openxmlformats.org/officeDocument/2006/relationships/tags"/><Relationship Id="rId1" Target="../tags/tag13.xml" Type="http://schemas.openxmlformats.org/officeDocument/2006/relationships/tags"/><Relationship Id="rId6" Target="../media/image12.png" Type="http://schemas.openxmlformats.org/officeDocument/2006/relationships/image"/><Relationship Id="rId11" Target="../media/image15.png" Type="http://schemas.openxmlformats.org/officeDocument/2006/relationships/image"/><Relationship Id="rId5" Target="../slideLayouts/slideLayout1.xml" Type="http://schemas.openxmlformats.org/officeDocument/2006/relationships/slideLayout"/><Relationship Id="rId10" Target="../media/image14.png" Type="http://schemas.openxmlformats.org/officeDocument/2006/relationships/image"/><Relationship Id="rId4" Target="../tags/tag16.xml" Type="http://schemas.openxmlformats.org/officeDocument/2006/relationships/tags"/><Relationship Id="rId9" Target="../media/image7.png" Type="http://schemas.openxmlformats.org/officeDocument/2006/relationships/image"/></Relationships>
</file>

<file path=ppt/slides/_rels/slide6.xml.rels><?xml version="1.0" encoding="UTF-8" standalone="yes" ?><Relationships xmlns="http://schemas.openxmlformats.org/package/2006/relationships"><Relationship Id="rId8" Target="../media/image13.jpeg" Type="http://schemas.openxmlformats.org/officeDocument/2006/relationships/image"/><Relationship Id="rId3" Target="../tags/tag19.xml" Type="http://schemas.openxmlformats.org/officeDocument/2006/relationships/tags"/><Relationship Id="rId7" Target="../media/image12.png" Type="http://schemas.openxmlformats.org/officeDocument/2006/relationships/image"/><Relationship Id="rId2" Target="../tags/tag18.xml" Type="http://schemas.openxmlformats.org/officeDocument/2006/relationships/tags"/><Relationship Id="rId1" Target="../tags/tag17.xml" Type="http://schemas.openxmlformats.org/officeDocument/2006/relationships/tags"/><Relationship Id="rId6" Target="../media/image16.jpeg" Type="http://schemas.openxmlformats.org/officeDocument/2006/relationships/image"/><Relationship Id="rId5" Target="../notesSlides/notesSlide1.xml" Type="http://schemas.openxmlformats.org/officeDocument/2006/relationships/notesSlide"/><Relationship Id="rId4" Target="../slideLayouts/slideLayout1.xml" Type="http://schemas.openxmlformats.org/officeDocument/2006/relationships/slideLayout"/><Relationship Id="rId9" Target="../media/image17.png" Type="http://schemas.openxmlformats.org/officeDocument/2006/relationships/image"/></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arget="../media/image13.jpeg" Type="http://schemas.openxmlformats.org/officeDocument/2006/relationships/image"/><Relationship Id="rId3" Target="../tags/tag22.xml" Type="http://schemas.openxmlformats.org/officeDocument/2006/relationships/tags"/><Relationship Id="rId7" Target="../media/image12.png" Type="http://schemas.openxmlformats.org/officeDocument/2006/relationships/image"/><Relationship Id="rId12" Target="http://ocw.mit.edu/fairuse" TargetMode="External" Type="http://schemas.openxmlformats.org/officeDocument/2006/relationships/hyperlink"/><Relationship Id="rId2" Target="../tags/tag21.xml" Type="http://schemas.openxmlformats.org/officeDocument/2006/relationships/tags"/><Relationship Id="rId1" Target="../tags/tag20.xml" Type="http://schemas.openxmlformats.org/officeDocument/2006/relationships/tags"/><Relationship Id="rId6" Target="../media/image19.png" Type="http://schemas.openxmlformats.org/officeDocument/2006/relationships/image"/><Relationship Id="rId11" Target="../media/image22.png" Type="http://schemas.openxmlformats.org/officeDocument/2006/relationships/image"/><Relationship Id="rId5" Target="../slideLayouts/slideLayout18.xml" Type="http://schemas.openxmlformats.org/officeDocument/2006/relationships/slideLayout"/><Relationship Id="rId10" Target="../media/image21.jpeg" Type="http://schemas.openxmlformats.org/officeDocument/2006/relationships/image"/><Relationship Id="rId4" Target="../tags/tag23.xml" Type="http://schemas.openxmlformats.org/officeDocument/2006/relationships/tags"/><Relationship Id="rId9" Target="../media/image20.jpeg" Type="http://schemas.openxmlformats.org/officeDocument/2006/relationships/image"/></Relationships>
</file>

<file path=ppt/slides/_rels/slide9.xml.rels><?xml version="1.0" encoding="UTF-8" standalone="yes" ?><Relationships xmlns="http://schemas.openxmlformats.org/package/2006/relationships"><Relationship Id="rId3" Target="../media/image24.png" Type="http://schemas.openxmlformats.org/officeDocument/2006/relationships/image"/><Relationship Id="rId2" Target="../media/image23.png" Type="http://schemas.openxmlformats.org/officeDocument/2006/relationships/image"/><Relationship Id="rId1" Target="../slideLayouts/slideLayout2.xml" Type="http://schemas.openxmlformats.org/officeDocument/2006/relationships/slideLayout"/><Relationship Id="rId5" Target="../media/image26.jpeg" Type="http://schemas.openxmlformats.org/officeDocument/2006/relationships/image"/><Relationship Id="rId4" Target="../media/image25.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2076450" y="914400"/>
            <a:ext cx="4972050" cy="604838"/>
          </a:xfrm>
          <a:prstGeom prst="rect">
            <a:avLst/>
          </a:prstGeom>
          <a:noFill/>
          <a:ln w="25400">
            <a:noFill/>
            <a:miter lim="800000"/>
            <a:headEnd type="none" w="sm" len="sm"/>
            <a:tailEnd type="none" w="sm" len="sm"/>
          </a:ln>
          <a:effectLst/>
        </p:spPr>
        <p:txBody>
          <a:bodyPr wrap="none">
            <a:spAutoFit/>
          </a:bodyPr>
          <a:lstStyle/>
          <a:p>
            <a:pPr algn="ctr" eaLnBrk="0" hangingPunct="0">
              <a:lnSpc>
                <a:spcPct val="120000"/>
              </a:lnSpc>
            </a:pPr>
            <a:r>
              <a:rPr lang="en-US" sz="2800" i="1">
                <a:effectLst>
                  <a:outerShdw blurRad="38100" dist="38100" dir="2700000" algn="tl">
                    <a:srgbClr val="C0C0C0"/>
                  </a:outerShdw>
                </a:effectLst>
                <a:latin typeface="Trebuchet MS" pitchFamily="-112" charset="0"/>
              </a:rPr>
              <a:t>“Solenoids” In Magnetostatics</a:t>
            </a:r>
            <a:endParaRPr lang="en-US" sz="2400" i="1">
              <a:effectLst>
                <a:outerShdw blurRad="38100" dist="38100" dir="2700000" algn="tl">
                  <a:srgbClr val="C0C0C0"/>
                </a:outerShdw>
              </a:effectLst>
              <a:latin typeface="Trebuchet MS" pitchFamily="-112" charset="0"/>
            </a:endParaRPr>
          </a:p>
        </p:txBody>
      </p:sp>
      <p:sp>
        <p:nvSpPr>
          <p:cNvPr id="26627" name="Text Box 5"/>
          <p:cNvSpPr txBox="1">
            <a:spLocks noChangeArrowheads="1"/>
          </p:cNvSpPr>
          <p:nvPr/>
        </p:nvSpPr>
        <p:spPr bwMode="auto">
          <a:xfrm>
            <a:off x="2943225" y="2819400"/>
            <a:ext cx="3257550" cy="2282825"/>
          </a:xfrm>
          <a:prstGeom prst="rect">
            <a:avLst/>
          </a:prstGeom>
          <a:noFill/>
          <a:ln w="9525">
            <a:noFill/>
            <a:miter lim="800000"/>
            <a:headEnd/>
            <a:tailEnd/>
          </a:ln>
        </p:spPr>
        <p:txBody>
          <a:bodyPr wrap="none">
            <a:spAutoFit/>
          </a:bodyPr>
          <a:lstStyle/>
          <a:p>
            <a:pPr eaLnBrk="0" hangingPunct="0"/>
            <a:r>
              <a:rPr lang="en-US" sz="2400" u="sng" dirty="0">
                <a:latin typeface="Trebuchet MS" pitchFamily="-112" charset="0"/>
              </a:rPr>
              <a:t>Outline</a:t>
            </a:r>
            <a:endParaRPr lang="en-US" sz="3200" u="sng" dirty="0">
              <a:latin typeface="Trebuchet MS" pitchFamily="-112" charset="0"/>
            </a:endParaRPr>
          </a:p>
          <a:p>
            <a:pPr eaLnBrk="0" hangingPunct="0"/>
            <a:endParaRPr lang="en-US" sz="2400" dirty="0">
              <a:latin typeface="Trebuchet MS" pitchFamily="-112" charset="0"/>
            </a:endParaRPr>
          </a:p>
          <a:p>
            <a:pPr eaLnBrk="0" hangingPunct="0"/>
            <a:r>
              <a:rPr lang="en-US" sz="2400" dirty="0">
                <a:latin typeface="Trebuchet MS" pitchFamily="-112" charset="0"/>
              </a:rPr>
              <a:t>Solenoids</a:t>
            </a:r>
          </a:p>
          <a:p>
            <a:pPr eaLnBrk="0" hangingPunct="0"/>
            <a:r>
              <a:rPr lang="en-US" sz="2400" dirty="0" err="1">
                <a:latin typeface="Trebuchet MS" pitchFamily="-112" charset="0"/>
              </a:rPr>
              <a:t>Solenoidal</a:t>
            </a:r>
            <a:r>
              <a:rPr lang="en-US" sz="2400" dirty="0">
                <a:latin typeface="Trebuchet MS" pitchFamily="-112" charset="0"/>
              </a:rPr>
              <a:t> Inductors</a:t>
            </a:r>
          </a:p>
          <a:p>
            <a:pPr eaLnBrk="0" hangingPunct="0"/>
            <a:r>
              <a:rPr lang="en-US" sz="2400" dirty="0" err="1">
                <a:latin typeface="Trebuchet MS" pitchFamily="-112" charset="0"/>
              </a:rPr>
              <a:t>Toroids</a:t>
            </a:r>
            <a:r>
              <a:rPr lang="en-US" sz="2400" dirty="0">
                <a:latin typeface="Trebuchet MS" pitchFamily="-112" charset="0"/>
              </a:rPr>
              <a:t> &amp; Applications</a:t>
            </a:r>
          </a:p>
          <a:p>
            <a:pPr eaLnBrk="0" hangingPunct="0"/>
            <a:r>
              <a:rPr lang="en-US" sz="2400" dirty="0">
                <a:latin typeface="Trebuchet MS" pitchFamily="-112" charset="0"/>
              </a:rPr>
              <a:t>Permanent Magnets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Rectangle 5"/>
          <p:cNvSpPr>
            <a:spLocks noChangeArrowheads="1"/>
          </p:cNvSpPr>
          <p:nvPr/>
        </p:nvSpPr>
        <p:spPr bwMode="auto">
          <a:xfrm>
            <a:off x="845505" y="611832"/>
            <a:ext cx="3531544" cy="461665"/>
          </a:xfrm>
          <a:prstGeom prst="rect">
            <a:avLst/>
          </a:prstGeom>
          <a:noFill/>
          <a:ln w="9525">
            <a:noFill/>
            <a:miter lim="800000"/>
            <a:headEnd/>
            <a:tailEnd/>
          </a:ln>
        </p:spPr>
        <p:txBody>
          <a:bodyPr wrap="none">
            <a:spAutoFit/>
          </a:bodyPr>
          <a:lstStyle/>
          <a:p>
            <a:r>
              <a:rPr lang="en-US" sz="2400" i="1" u="sng" dirty="0" smtClean="0">
                <a:latin typeface="Trebuchet MS" pitchFamily="-112" charset="0"/>
              </a:rPr>
              <a:t>A Preview of Inductance</a:t>
            </a:r>
            <a:endParaRPr lang="en-US" sz="2400" i="1" u="sng" dirty="0">
              <a:latin typeface="Trebuchet MS" pitchFamily="-112" charset="0"/>
            </a:endParaRPr>
          </a:p>
        </p:txBody>
      </p:sp>
      <p:sp>
        <p:nvSpPr>
          <p:cNvPr id="33803" name="Text Box 32"/>
          <p:cNvSpPr txBox="1">
            <a:spLocks noChangeArrowheads="1"/>
          </p:cNvSpPr>
          <p:nvPr/>
        </p:nvSpPr>
        <p:spPr bwMode="auto">
          <a:xfrm>
            <a:off x="4786313" y="4243388"/>
            <a:ext cx="3224212" cy="1938337"/>
          </a:xfrm>
          <a:prstGeom prst="rect">
            <a:avLst/>
          </a:prstGeom>
          <a:noFill/>
          <a:ln w="9525">
            <a:noFill/>
            <a:miter lim="800000"/>
            <a:headEnd/>
            <a:tailEnd/>
          </a:ln>
        </p:spPr>
        <p:txBody>
          <a:bodyPr wrap="none">
            <a:spAutoFit/>
          </a:bodyPr>
          <a:lstStyle/>
          <a:p>
            <a:pPr algn="ctr"/>
            <a:r>
              <a:rPr lang="en-US" sz="2000">
                <a:latin typeface="Trebuchet MS" pitchFamily="-112" charset="0"/>
                <a:ea typeface="Times New Roman" charset="0"/>
              </a:rPr>
              <a:t>Cross-sectional area</a:t>
            </a:r>
            <a:r>
              <a:rPr lang="en-US" sz="2400">
                <a:latin typeface="Times New Roman" charset="0"/>
                <a:ea typeface="Times New Roman" charset="0"/>
              </a:rPr>
              <a:t> </a:t>
            </a:r>
            <a:r>
              <a:rPr lang="en-US" sz="2400" i="1">
                <a:latin typeface="Times New Roman" charset="0"/>
                <a:ea typeface="Times New Roman" charset="0"/>
              </a:rPr>
              <a:t>A</a:t>
            </a:r>
            <a:r>
              <a:rPr lang="en-US" sz="2400">
                <a:latin typeface="Times New Roman" charset="0"/>
                <a:ea typeface="Times New Roman" charset="0"/>
              </a:rPr>
              <a:t>  →</a:t>
            </a:r>
          </a:p>
          <a:p>
            <a:pPr algn="ctr"/>
            <a:endParaRPr lang="en-US" sz="2400">
              <a:latin typeface="Times New Roman" charset="0"/>
              <a:ea typeface="Times New Roman" charset="0"/>
            </a:endParaRPr>
          </a:p>
          <a:p>
            <a:pPr algn="ctr"/>
            <a:r>
              <a:rPr lang="el-GR" sz="2400" i="1">
                <a:latin typeface="Times New Roman" charset="0"/>
                <a:ea typeface="Times New Roman" charset="0"/>
              </a:rPr>
              <a:t>λ</a:t>
            </a:r>
            <a:r>
              <a:rPr lang="en-US" sz="2400" i="1">
                <a:latin typeface="Times New Roman" charset="0"/>
                <a:ea typeface="Times New Roman" charset="0"/>
              </a:rPr>
              <a:t>  =  NA  µ</a:t>
            </a:r>
            <a:r>
              <a:rPr lang="en-US" sz="2400" i="1" baseline="-25000">
                <a:latin typeface="Times New Roman" charset="0"/>
                <a:ea typeface="Times New Roman" charset="0"/>
              </a:rPr>
              <a:t>0 </a:t>
            </a:r>
            <a:r>
              <a:rPr lang="en-US" sz="2400" i="1">
                <a:latin typeface="Times New Roman" charset="0"/>
                <a:ea typeface="Times New Roman" charset="0"/>
              </a:rPr>
              <a:t> Ni/h  →</a:t>
            </a:r>
          </a:p>
          <a:p>
            <a:pPr algn="ctr"/>
            <a:endParaRPr lang="en-US" sz="2400" i="1">
              <a:latin typeface="Times New Roman" charset="0"/>
              <a:ea typeface="Times New Roman" charset="0"/>
            </a:endParaRPr>
          </a:p>
          <a:p>
            <a:pPr algn="ctr"/>
            <a:r>
              <a:rPr lang="en-US" sz="2400" i="1">
                <a:latin typeface="Times New Roman" charset="0"/>
                <a:ea typeface="Times New Roman" charset="0"/>
              </a:rPr>
              <a:t>L  =  µ</a:t>
            </a:r>
            <a:r>
              <a:rPr lang="en-US" sz="2400" i="1" baseline="-25000">
                <a:latin typeface="Times New Roman" charset="0"/>
                <a:ea typeface="Times New Roman" charset="0"/>
              </a:rPr>
              <a:t>0</a:t>
            </a:r>
            <a:r>
              <a:rPr lang="en-US" sz="2400" i="1">
                <a:latin typeface="Times New Roman" charset="0"/>
                <a:ea typeface="Times New Roman" charset="0"/>
              </a:rPr>
              <a:t> N</a:t>
            </a:r>
            <a:r>
              <a:rPr lang="en-US" sz="2400" i="1" baseline="30000">
                <a:latin typeface="Times New Roman" charset="0"/>
                <a:ea typeface="Times New Roman" charset="0"/>
              </a:rPr>
              <a:t>2</a:t>
            </a:r>
            <a:r>
              <a:rPr lang="en-US" sz="2400" i="1">
                <a:latin typeface="Times New Roman" charset="0"/>
                <a:ea typeface="Times New Roman" charset="0"/>
              </a:rPr>
              <a:t> A / h</a:t>
            </a:r>
            <a:endParaRPr lang="el-GR" sz="2400" i="1">
              <a:latin typeface="Times New Roman" charset="0"/>
              <a:ea typeface="Times New Roman" charset="0"/>
            </a:endParaRPr>
          </a:p>
        </p:txBody>
      </p:sp>
      <p:sp>
        <p:nvSpPr>
          <p:cNvPr id="22" name="TextBox 7"/>
          <p:cNvSpPr txBox="1">
            <a:spLocks noChangeArrowheads="1"/>
          </p:cNvSpPr>
          <p:nvPr/>
        </p:nvSpPr>
        <p:spPr bwMode="auto">
          <a:xfrm>
            <a:off x="933641" y="3904834"/>
            <a:ext cx="1156663" cy="338554"/>
          </a:xfrm>
          <a:prstGeom prst="rect">
            <a:avLst/>
          </a:prstGeom>
          <a:noFill/>
          <a:ln w="9525">
            <a:noFill/>
            <a:miter lim="800000"/>
            <a:headEnd/>
            <a:tailEnd/>
          </a:ln>
        </p:spPr>
        <p:txBody>
          <a:bodyPr wrap="none">
            <a:spAutoFit/>
          </a:bodyPr>
          <a:lstStyle/>
          <a:p>
            <a:r>
              <a:rPr lang="en-US" sz="1600" b="1" dirty="0" smtClean="0">
                <a:latin typeface="Trebuchet MS" pitchFamily="-112" charset="0"/>
              </a:rPr>
              <a:t>INDUCTOR</a:t>
            </a:r>
            <a:endParaRPr lang="en-US" sz="1600" b="1" dirty="0">
              <a:latin typeface="Trebuchet MS" pitchFamily="-112" charset="0"/>
            </a:endParaRPr>
          </a:p>
        </p:txBody>
      </p:sp>
      <p:pic>
        <p:nvPicPr>
          <p:cNvPr id="23" name="Picture 2" descr="http://t2.gstatic.com/images?q=tbn:ANd9GcRZQv4YaWdyYh-E5kZX9uSw5mJudUTBXvOzT1ewbNQdt18TmABmiQ"/>
          <p:cNvPicPr>
            <a:picLocks noChangeAspect="1" noChangeArrowheads="1"/>
          </p:cNvPicPr>
          <p:nvPr/>
        </p:nvPicPr>
        <p:blipFill>
          <a:blip r:embed="rId2" cstate="print"/>
          <a:srcRect/>
          <a:stretch>
            <a:fillRect/>
          </a:stretch>
        </p:blipFill>
        <p:spPr bwMode="auto">
          <a:xfrm>
            <a:off x="933641" y="1609937"/>
            <a:ext cx="2105025" cy="2171701"/>
          </a:xfrm>
          <a:prstGeom prst="rect">
            <a:avLst/>
          </a:prstGeom>
          <a:noFill/>
        </p:spPr>
      </p:pic>
      <p:pic>
        <p:nvPicPr>
          <p:cNvPr id="2" name="Picture 1" descr="solenoid with fiel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9450" y="401656"/>
            <a:ext cx="4159450" cy="41594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520" y="1239855"/>
            <a:ext cx="3905480" cy="1143000"/>
          </a:xfrm>
        </p:spPr>
        <p:txBody>
          <a:bodyPr/>
          <a:lstStyle/>
          <a:p>
            <a:r>
              <a:rPr lang="en-US" sz="3600" dirty="0" smtClean="0"/>
              <a:t>Ding Dong!</a:t>
            </a:r>
            <a:endParaRPr lang="en-US" sz="3600" dirty="0"/>
          </a:p>
        </p:txBody>
      </p:sp>
      <p:sp>
        <p:nvSpPr>
          <p:cNvPr id="7" name="TextBox 6"/>
          <p:cNvSpPr txBox="1"/>
          <p:nvPr/>
        </p:nvSpPr>
        <p:spPr>
          <a:xfrm>
            <a:off x="600419" y="5929867"/>
            <a:ext cx="4574703" cy="523220"/>
          </a:xfrm>
          <a:prstGeom prst="rect">
            <a:avLst/>
          </a:prstGeom>
          <a:noFill/>
        </p:spPr>
        <p:txBody>
          <a:bodyPr wrap="square" rtlCol="0">
            <a:spAutoFit/>
          </a:bodyPr>
          <a:lstStyle/>
          <a:p>
            <a:r>
              <a:rPr lang="en-US" sz="1400" dirty="0" smtClean="0"/>
              <a:t>A 1920 explanation of a commercial solenoid used as an electromechanical actuator. Source: Wikipedia</a:t>
            </a:r>
            <a:endParaRPr lang="en-US" sz="1400" dirty="0"/>
          </a:p>
        </p:txBody>
      </p:sp>
      <p:pic>
        <p:nvPicPr>
          <p:cNvPr id="3" name="Picture 2" descr="solenoid_actuator cop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356" y="1621116"/>
            <a:ext cx="5535668" cy="3570236"/>
          </a:xfrm>
          <a:prstGeom prst="rect">
            <a:avLst/>
          </a:prstGeom>
        </p:spPr>
      </p:pic>
      <p:pic>
        <p:nvPicPr>
          <p:cNvPr id="5" name="Picture 4"/>
          <p:cNvPicPr>
            <a:picLocks noChangeAspect="1"/>
          </p:cNvPicPr>
          <p:nvPr/>
        </p:nvPicPr>
        <p:blipFill>
          <a:blip r:embed="rId3" cstate="print"/>
          <a:stretch>
            <a:fillRect/>
          </a:stretch>
        </p:blipFill>
        <p:spPr>
          <a:xfrm>
            <a:off x="6412729" y="2186272"/>
            <a:ext cx="2407576" cy="3457689"/>
          </a:xfrm>
          <a:prstGeom prst="rect">
            <a:avLst/>
          </a:prstGeom>
        </p:spPr>
      </p:pic>
      <p:sp>
        <p:nvSpPr>
          <p:cNvPr id="9" name="TextBox 8"/>
          <p:cNvSpPr txBox="1"/>
          <p:nvPr/>
        </p:nvSpPr>
        <p:spPr>
          <a:xfrm>
            <a:off x="5894024" y="5655632"/>
            <a:ext cx="4574703" cy="646331"/>
          </a:xfrm>
          <a:prstGeom prst="rect">
            <a:avLst/>
          </a:prstGeom>
          <a:noFill/>
        </p:spPr>
        <p:txBody>
          <a:bodyPr wrap="square" rtlCol="0">
            <a:spAutoFit/>
          </a:bodyPr>
          <a:lstStyle/>
          <a:p>
            <a:r>
              <a:rPr lang="en-US" sz="1200" dirty="0" smtClean="0"/>
              <a:t>Image by </a:t>
            </a:r>
            <a:r>
              <a:rPr lang="en-US" sz="1200" dirty="0" err="1" smtClean="0"/>
              <a:t>takomabibelot</a:t>
            </a:r>
            <a:r>
              <a:rPr lang="en-US" sz="1200" dirty="0" smtClean="0"/>
              <a:t> </a:t>
            </a:r>
            <a:r>
              <a:rPr lang="en-US" sz="1200" dirty="0">
                <a:hlinkClick r:id="rId4"/>
              </a:rPr>
              <a:t>http://www.flickr.com/photos/</a:t>
            </a:r>
            <a:r>
              <a:rPr lang="en-US" sz="1200" dirty="0" smtClean="0">
                <a:hlinkClick r:id="rId4"/>
              </a:rPr>
              <a:t>takomabibelo</a:t>
            </a:r>
          </a:p>
          <a:p>
            <a:r>
              <a:rPr lang="en-US" sz="1200" dirty="0" smtClean="0">
                <a:hlinkClick r:id="rId4"/>
              </a:rPr>
              <a:t>t</a:t>
            </a:r>
            <a:r>
              <a:rPr lang="en-US" sz="1200" dirty="0">
                <a:hlinkClick r:id="rId4"/>
              </a:rPr>
              <a:t>/</a:t>
            </a:r>
            <a:r>
              <a:rPr lang="en-US" sz="1200" dirty="0" smtClean="0">
                <a:hlinkClick r:id="rId4"/>
              </a:rPr>
              <a:t>3917734943/</a:t>
            </a:r>
            <a:r>
              <a:rPr lang="en-US" sz="1200" dirty="0" smtClean="0"/>
              <a:t> on </a:t>
            </a:r>
            <a:r>
              <a:rPr lang="en-US" sz="1200" dirty="0" err="1" smtClean="0"/>
              <a:t>flickr</a:t>
            </a:r>
            <a:r>
              <a:rPr lang="en-US" sz="1200" dirty="0" smtClean="0"/>
              <a:t>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3276600" y="457200"/>
            <a:ext cx="2989263" cy="457200"/>
          </a:xfrm>
          <a:prstGeom prst="rect">
            <a:avLst/>
          </a:prstGeom>
          <a:noFill/>
          <a:ln w="9525">
            <a:noFill/>
            <a:miter lim="800000"/>
            <a:headEnd/>
            <a:tailEnd/>
          </a:ln>
        </p:spPr>
        <p:txBody>
          <a:bodyPr wrap="none">
            <a:spAutoFit/>
          </a:bodyPr>
          <a:lstStyle/>
          <a:p>
            <a:r>
              <a:rPr lang="en-US" sz="2400" i="1" u="sng">
                <a:latin typeface="Trebuchet MS" pitchFamily="-112" charset="0"/>
              </a:rPr>
              <a:t>Fields from a Toroid</a:t>
            </a:r>
          </a:p>
        </p:txBody>
      </p:sp>
      <p:grpSp>
        <p:nvGrpSpPr>
          <p:cNvPr id="35843" name="Group 22"/>
          <p:cNvGrpSpPr>
            <a:grpSpLocks/>
          </p:cNvGrpSpPr>
          <p:nvPr/>
        </p:nvGrpSpPr>
        <p:grpSpPr bwMode="auto">
          <a:xfrm>
            <a:off x="228600" y="1419225"/>
            <a:ext cx="2922588" cy="1230313"/>
            <a:chOff x="144" y="1056"/>
            <a:chExt cx="1841" cy="775"/>
          </a:xfrm>
        </p:grpSpPr>
        <p:pic>
          <p:nvPicPr>
            <p:cNvPr id="35867" name="Picture 5" descr="txp_fig"/>
            <p:cNvPicPr>
              <a:picLocks noChangeAspect="1" noChangeArrowheads="1"/>
            </p:cNvPicPr>
            <p:nvPr>
              <p:custDataLst>
                <p:tags r:id="rId6"/>
              </p:custDataLst>
            </p:nvPr>
          </p:nvPicPr>
          <p:blipFill>
            <a:blip r:embed="rId9" cstate="print"/>
            <a:srcRect/>
            <a:stretch>
              <a:fillRect/>
            </a:stretch>
          </p:blipFill>
          <p:spPr bwMode="auto">
            <a:xfrm>
              <a:off x="144" y="1056"/>
              <a:ext cx="1841" cy="394"/>
            </a:xfrm>
            <a:prstGeom prst="rect">
              <a:avLst/>
            </a:prstGeom>
            <a:noFill/>
            <a:ln w="9525">
              <a:noFill/>
              <a:miter lim="800000"/>
              <a:headEnd/>
              <a:tailEnd/>
            </a:ln>
          </p:spPr>
        </p:pic>
        <p:pic>
          <p:nvPicPr>
            <p:cNvPr id="35868" name="Picture 6" descr="txp_fig"/>
            <p:cNvPicPr>
              <a:picLocks noChangeAspect="1" noChangeArrowheads="1"/>
            </p:cNvPicPr>
            <p:nvPr>
              <p:custDataLst>
                <p:tags r:id="rId7"/>
              </p:custDataLst>
            </p:nvPr>
          </p:nvPicPr>
          <p:blipFill>
            <a:blip r:embed="rId10" cstate="print"/>
            <a:srcRect/>
            <a:stretch>
              <a:fillRect/>
            </a:stretch>
          </p:blipFill>
          <p:spPr bwMode="auto">
            <a:xfrm>
              <a:off x="980" y="1648"/>
              <a:ext cx="955" cy="183"/>
            </a:xfrm>
            <a:prstGeom prst="rect">
              <a:avLst/>
            </a:prstGeom>
            <a:noFill/>
            <a:ln w="9525">
              <a:noFill/>
              <a:miter lim="800000"/>
              <a:headEnd/>
              <a:tailEnd/>
            </a:ln>
          </p:spPr>
        </p:pic>
      </p:grpSp>
      <p:grpSp>
        <p:nvGrpSpPr>
          <p:cNvPr id="35845" name="Group 30"/>
          <p:cNvGrpSpPr>
            <a:grpSpLocks/>
          </p:cNvGrpSpPr>
          <p:nvPr/>
        </p:nvGrpSpPr>
        <p:grpSpPr bwMode="auto">
          <a:xfrm>
            <a:off x="352425" y="5121275"/>
            <a:ext cx="8324850" cy="901700"/>
            <a:chOff x="222" y="2792"/>
            <a:chExt cx="5244" cy="568"/>
          </a:xfrm>
        </p:grpSpPr>
        <p:grpSp>
          <p:nvGrpSpPr>
            <p:cNvPr id="35855" name="Group 27"/>
            <p:cNvGrpSpPr>
              <a:grpSpLocks/>
            </p:cNvGrpSpPr>
            <p:nvPr/>
          </p:nvGrpSpPr>
          <p:grpSpPr bwMode="auto">
            <a:xfrm>
              <a:off x="222" y="2796"/>
              <a:ext cx="1440" cy="564"/>
              <a:chOff x="48" y="2796"/>
              <a:chExt cx="1440" cy="564"/>
            </a:xfrm>
          </p:grpSpPr>
          <p:sp>
            <p:nvSpPr>
              <p:cNvPr id="35864" name="Text Box 8"/>
              <p:cNvSpPr txBox="1">
                <a:spLocks noChangeArrowheads="1"/>
              </p:cNvSpPr>
              <p:nvPr/>
            </p:nvSpPr>
            <p:spPr bwMode="auto">
              <a:xfrm>
                <a:off x="48" y="2796"/>
                <a:ext cx="527" cy="231"/>
              </a:xfrm>
              <a:prstGeom prst="rect">
                <a:avLst/>
              </a:prstGeom>
              <a:noFill/>
              <a:ln w="9525">
                <a:noFill/>
                <a:miter lim="800000"/>
                <a:headEnd/>
                <a:tailEnd/>
              </a:ln>
            </p:spPr>
            <p:txBody>
              <a:bodyPr wrap="none">
                <a:spAutoFit/>
              </a:bodyPr>
              <a:lstStyle/>
              <a:p>
                <a:r>
                  <a:rPr lang="en-US" sz="1800">
                    <a:latin typeface="Trebuchet MS" pitchFamily="-112" charset="0"/>
                  </a:rPr>
                  <a:t>Path 1</a:t>
                </a:r>
              </a:p>
            </p:txBody>
          </p:sp>
          <p:pic>
            <p:nvPicPr>
              <p:cNvPr id="35865" name="Picture 18" descr="txp_fig"/>
              <p:cNvPicPr>
                <a:picLocks noChangeAspect="1" noChangeArrowheads="1"/>
              </p:cNvPicPr>
              <p:nvPr>
                <p:custDataLst>
                  <p:tags r:id="rId5"/>
                </p:custDataLst>
              </p:nvPr>
            </p:nvPicPr>
            <p:blipFill>
              <a:blip r:embed="rId11" cstate="print"/>
              <a:srcRect/>
              <a:stretch>
                <a:fillRect/>
              </a:stretch>
            </p:blipFill>
            <p:spPr bwMode="auto">
              <a:xfrm>
                <a:off x="96" y="3072"/>
                <a:ext cx="501" cy="220"/>
              </a:xfrm>
              <a:prstGeom prst="rect">
                <a:avLst/>
              </a:prstGeom>
              <a:noFill/>
              <a:ln w="9525">
                <a:noFill/>
                <a:miter lim="800000"/>
                <a:headEnd/>
                <a:tailEnd/>
              </a:ln>
            </p:spPr>
          </p:pic>
          <p:sp>
            <p:nvSpPr>
              <p:cNvPr id="35866" name="Rectangle 21"/>
              <p:cNvSpPr>
                <a:spLocks noChangeArrowheads="1"/>
              </p:cNvSpPr>
              <p:nvPr/>
            </p:nvSpPr>
            <p:spPr bwMode="auto">
              <a:xfrm>
                <a:off x="672" y="2976"/>
                <a:ext cx="816" cy="384"/>
              </a:xfrm>
              <a:prstGeom prst="rect">
                <a:avLst/>
              </a:prstGeom>
              <a:noFill/>
              <a:ln w="9525">
                <a:solidFill>
                  <a:schemeClr val="tx1"/>
                </a:solidFill>
                <a:miter lim="800000"/>
                <a:headEnd/>
                <a:tailEnd/>
              </a:ln>
            </p:spPr>
            <p:txBody>
              <a:bodyPr wrap="none" anchor="ctr"/>
              <a:lstStyle/>
              <a:p>
                <a:endParaRPr lang="en-US" sz="1800">
                  <a:latin typeface="Trebuchet MS" pitchFamily="-112" charset="0"/>
                </a:endParaRPr>
              </a:p>
            </p:txBody>
          </p:sp>
        </p:grpSp>
        <p:grpSp>
          <p:nvGrpSpPr>
            <p:cNvPr id="35856" name="Group 28"/>
            <p:cNvGrpSpPr>
              <a:grpSpLocks/>
            </p:cNvGrpSpPr>
            <p:nvPr/>
          </p:nvGrpSpPr>
          <p:grpSpPr bwMode="auto">
            <a:xfrm>
              <a:off x="2145" y="2792"/>
              <a:ext cx="1467" cy="568"/>
              <a:chOff x="2163" y="2792"/>
              <a:chExt cx="1467" cy="568"/>
            </a:xfrm>
          </p:grpSpPr>
          <p:sp>
            <p:nvSpPr>
              <p:cNvPr id="35861" name="Text Box 9"/>
              <p:cNvSpPr txBox="1">
                <a:spLocks noChangeArrowheads="1"/>
              </p:cNvSpPr>
              <p:nvPr/>
            </p:nvSpPr>
            <p:spPr bwMode="auto">
              <a:xfrm>
                <a:off x="2163" y="2792"/>
                <a:ext cx="527" cy="231"/>
              </a:xfrm>
              <a:prstGeom prst="rect">
                <a:avLst/>
              </a:prstGeom>
              <a:noFill/>
              <a:ln w="9525">
                <a:noFill/>
                <a:miter lim="800000"/>
                <a:headEnd/>
                <a:tailEnd/>
              </a:ln>
            </p:spPr>
            <p:txBody>
              <a:bodyPr wrap="none">
                <a:spAutoFit/>
              </a:bodyPr>
              <a:lstStyle/>
              <a:p>
                <a:r>
                  <a:rPr lang="en-US" sz="1800">
                    <a:latin typeface="Trebuchet MS" pitchFamily="-112" charset="0"/>
                  </a:rPr>
                  <a:t>Path 2</a:t>
                </a:r>
              </a:p>
            </p:txBody>
          </p:sp>
          <p:pic>
            <p:nvPicPr>
              <p:cNvPr id="35862" name="Picture 19" descr="txp_fig"/>
              <p:cNvPicPr>
                <a:picLocks noChangeAspect="1" noChangeArrowheads="1"/>
              </p:cNvPicPr>
              <p:nvPr>
                <p:custDataLst>
                  <p:tags r:id="rId4"/>
                </p:custDataLst>
              </p:nvPr>
            </p:nvPicPr>
            <p:blipFill>
              <a:blip r:embed="rId11" cstate="print"/>
              <a:srcRect/>
              <a:stretch>
                <a:fillRect/>
              </a:stretch>
            </p:blipFill>
            <p:spPr bwMode="auto">
              <a:xfrm>
                <a:off x="2235" y="3072"/>
                <a:ext cx="501" cy="220"/>
              </a:xfrm>
              <a:prstGeom prst="rect">
                <a:avLst/>
              </a:prstGeom>
              <a:noFill/>
              <a:ln w="9525">
                <a:noFill/>
                <a:miter lim="800000"/>
                <a:headEnd/>
                <a:tailEnd/>
              </a:ln>
            </p:spPr>
          </p:pic>
          <p:sp>
            <p:nvSpPr>
              <p:cNvPr id="35863" name="Rectangle 22"/>
              <p:cNvSpPr>
                <a:spLocks noChangeArrowheads="1"/>
              </p:cNvSpPr>
              <p:nvPr/>
            </p:nvSpPr>
            <p:spPr bwMode="auto">
              <a:xfrm>
                <a:off x="2814" y="2976"/>
                <a:ext cx="816" cy="384"/>
              </a:xfrm>
              <a:prstGeom prst="rect">
                <a:avLst/>
              </a:prstGeom>
              <a:noFill/>
              <a:ln w="9525">
                <a:solidFill>
                  <a:schemeClr val="tx1"/>
                </a:solidFill>
                <a:miter lim="800000"/>
                <a:headEnd/>
                <a:tailEnd/>
              </a:ln>
            </p:spPr>
            <p:txBody>
              <a:bodyPr wrap="none" anchor="ctr"/>
              <a:lstStyle/>
              <a:p>
                <a:endParaRPr lang="en-US" sz="1800">
                  <a:latin typeface="Trebuchet MS" pitchFamily="-112" charset="0"/>
                </a:endParaRPr>
              </a:p>
            </p:txBody>
          </p:sp>
        </p:grpSp>
        <p:grpSp>
          <p:nvGrpSpPr>
            <p:cNvPr id="35857" name="Group 29"/>
            <p:cNvGrpSpPr>
              <a:grpSpLocks/>
            </p:cNvGrpSpPr>
            <p:nvPr/>
          </p:nvGrpSpPr>
          <p:grpSpPr bwMode="auto">
            <a:xfrm>
              <a:off x="4116" y="2793"/>
              <a:ext cx="1350" cy="567"/>
              <a:chOff x="4338" y="2793"/>
              <a:chExt cx="1350" cy="567"/>
            </a:xfrm>
          </p:grpSpPr>
          <p:sp>
            <p:nvSpPr>
              <p:cNvPr id="35858" name="Text Box 10"/>
              <p:cNvSpPr txBox="1">
                <a:spLocks noChangeArrowheads="1"/>
              </p:cNvSpPr>
              <p:nvPr/>
            </p:nvSpPr>
            <p:spPr bwMode="auto">
              <a:xfrm>
                <a:off x="4338" y="2793"/>
                <a:ext cx="527" cy="231"/>
              </a:xfrm>
              <a:prstGeom prst="rect">
                <a:avLst/>
              </a:prstGeom>
              <a:noFill/>
              <a:ln w="9525">
                <a:noFill/>
                <a:miter lim="800000"/>
                <a:headEnd/>
                <a:tailEnd/>
              </a:ln>
            </p:spPr>
            <p:txBody>
              <a:bodyPr wrap="none">
                <a:spAutoFit/>
              </a:bodyPr>
              <a:lstStyle/>
              <a:p>
                <a:r>
                  <a:rPr lang="en-US" sz="1800">
                    <a:latin typeface="Trebuchet MS" pitchFamily="-112" charset="0"/>
                  </a:rPr>
                  <a:t>Path 3</a:t>
                </a:r>
              </a:p>
            </p:txBody>
          </p:sp>
          <p:pic>
            <p:nvPicPr>
              <p:cNvPr id="35859" name="Picture 20" descr="txp_fig"/>
              <p:cNvPicPr>
                <a:picLocks noChangeAspect="1" noChangeArrowheads="1"/>
              </p:cNvPicPr>
              <p:nvPr>
                <p:custDataLst>
                  <p:tags r:id="rId3"/>
                </p:custDataLst>
              </p:nvPr>
            </p:nvPicPr>
            <p:blipFill>
              <a:blip r:embed="rId11" cstate="print"/>
              <a:srcRect/>
              <a:stretch>
                <a:fillRect/>
              </a:stretch>
            </p:blipFill>
            <p:spPr bwMode="auto">
              <a:xfrm>
                <a:off x="4395" y="3072"/>
                <a:ext cx="501" cy="220"/>
              </a:xfrm>
              <a:prstGeom prst="rect">
                <a:avLst/>
              </a:prstGeom>
              <a:noFill/>
              <a:ln w="9525">
                <a:noFill/>
                <a:miter lim="800000"/>
                <a:headEnd/>
                <a:tailEnd/>
              </a:ln>
            </p:spPr>
          </p:pic>
          <p:sp>
            <p:nvSpPr>
              <p:cNvPr id="35860" name="Rectangle 23"/>
              <p:cNvSpPr>
                <a:spLocks noChangeArrowheads="1"/>
              </p:cNvSpPr>
              <p:nvPr/>
            </p:nvSpPr>
            <p:spPr bwMode="auto">
              <a:xfrm>
                <a:off x="4968" y="2976"/>
                <a:ext cx="720" cy="384"/>
              </a:xfrm>
              <a:prstGeom prst="rect">
                <a:avLst/>
              </a:prstGeom>
              <a:noFill/>
              <a:ln w="9525">
                <a:solidFill>
                  <a:schemeClr val="tx1"/>
                </a:solidFill>
                <a:miter lim="800000"/>
                <a:headEnd/>
                <a:tailEnd/>
              </a:ln>
            </p:spPr>
            <p:txBody>
              <a:bodyPr wrap="none" anchor="ctr"/>
              <a:lstStyle/>
              <a:p>
                <a:endParaRPr lang="en-US" sz="1800">
                  <a:latin typeface="Trebuchet MS" pitchFamily="-112" charset="0"/>
                </a:endParaRPr>
              </a:p>
            </p:txBody>
          </p:sp>
        </p:grpSp>
      </p:grpSp>
      <p:grpSp>
        <p:nvGrpSpPr>
          <p:cNvPr id="35847" name="Group 26"/>
          <p:cNvGrpSpPr>
            <a:grpSpLocks/>
          </p:cNvGrpSpPr>
          <p:nvPr/>
        </p:nvGrpSpPr>
        <p:grpSpPr bwMode="auto">
          <a:xfrm>
            <a:off x="3371850" y="1406525"/>
            <a:ext cx="2557463" cy="2841625"/>
            <a:chOff x="2160" y="808"/>
            <a:chExt cx="1611" cy="1790"/>
          </a:xfrm>
        </p:grpSpPr>
        <p:pic>
          <p:nvPicPr>
            <p:cNvPr id="35848" name="Picture 12" descr="tor"/>
            <p:cNvPicPr>
              <a:picLocks noChangeAspect="1" noChangeArrowheads="1"/>
            </p:cNvPicPr>
            <p:nvPr/>
          </p:nvPicPr>
          <p:blipFill>
            <a:blip r:embed="rId12" cstate="print"/>
            <a:srcRect/>
            <a:stretch>
              <a:fillRect/>
            </a:stretch>
          </p:blipFill>
          <p:spPr bwMode="auto">
            <a:xfrm>
              <a:off x="2160" y="870"/>
              <a:ext cx="1611" cy="1728"/>
            </a:xfrm>
            <a:prstGeom prst="rect">
              <a:avLst/>
            </a:prstGeom>
            <a:noFill/>
            <a:ln w="9525">
              <a:noFill/>
              <a:miter lim="800000"/>
              <a:headEnd/>
              <a:tailEnd/>
            </a:ln>
          </p:spPr>
        </p:pic>
        <p:sp>
          <p:nvSpPr>
            <p:cNvPr id="35849" name="Rectangle 23"/>
            <p:cNvSpPr>
              <a:spLocks noChangeArrowheads="1"/>
            </p:cNvSpPr>
            <p:nvPr/>
          </p:nvSpPr>
          <p:spPr bwMode="auto">
            <a:xfrm rot="-1410320">
              <a:off x="2762" y="865"/>
              <a:ext cx="193" cy="204"/>
            </a:xfrm>
            <a:prstGeom prst="rect">
              <a:avLst/>
            </a:prstGeom>
            <a:solidFill>
              <a:schemeClr val="bg1"/>
            </a:solidFill>
            <a:ln w="9525">
              <a:noFill/>
              <a:miter lim="800000"/>
              <a:headEnd/>
              <a:tailEnd/>
            </a:ln>
          </p:spPr>
          <p:txBody>
            <a:bodyPr wrap="none" anchor="ctr"/>
            <a:lstStyle/>
            <a:p>
              <a:endParaRPr lang="en-US"/>
            </a:p>
          </p:txBody>
        </p:sp>
        <p:sp>
          <p:nvSpPr>
            <p:cNvPr id="35850" name="AutoShape 24"/>
            <p:cNvSpPr>
              <a:spLocks noChangeArrowheads="1"/>
            </p:cNvSpPr>
            <p:nvPr/>
          </p:nvSpPr>
          <p:spPr bwMode="auto">
            <a:xfrm rot="-6745823">
              <a:off x="2709" y="864"/>
              <a:ext cx="208" cy="96"/>
            </a:xfrm>
            <a:prstGeom prst="rightArrow">
              <a:avLst>
                <a:gd name="adj1" fmla="val 50000"/>
                <a:gd name="adj2" fmla="val 54167"/>
              </a:avLst>
            </a:prstGeom>
            <a:solidFill>
              <a:srgbClr val="E94B3F"/>
            </a:solidFill>
            <a:ln w="9525">
              <a:solidFill>
                <a:schemeClr val="tx1"/>
              </a:solidFill>
              <a:miter lim="800000"/>
              <a:headEnd/>
              <a:tailEnd/>
            </a:ln>
          </p:spPr>
          <p:txBody>
            <a:bodyPr vert="eaVert" wrap="none" anchor="ctr"/>
            <a:lstStyle/>
            <a:p>
              <a:endParaRPr lang="en-US" sz="1800">
                <a:latin typeface="Trebuchet MS" pitchFamily="-112" charset="0"/>
              </a:endParaRPr>
            </a:p>
          </p:txBody>
        </p:sp>
        <p:sp>
          <p:nvSpPr>
            <p:cNvPr id="35851" name="Rectangle 24"/>
            <p:cNvSpPr>
              <a:spLocks noChangeArrowheads="1"/>
            </p:cNvSpPr>
            <p:nvPr/>
          </p:nvSpPr>
          <p:spPr bwMode="auto">
            <a:xfrm rot="-1410320">
              <a:off x="2434" y="933"/>
              <a:ext cx="193" cy="238"/>
            </a:xfrm>
            <a:prstGeom prst="rect">
              <a:avLst/>
            </a:prstGeom>
            <a:solidFill>
              <a:schemeClr val="bg1"/>
            </a:solidFill>
            <a:ln w="9525">
              <a:noFill/>
              <a:miter lim="800000"/>
              <a:headEnd/>
              <a:tailEnd/>
            </a:ln>
          </p:spPr>
          <p:txBody>
            <a:bodyPr wrap="none" anchor="ctr"/>
            <a:lstStyle/>
            <a:p>
              <a:endParaRPr lang="en-US"/>
            </a:p>
          </p:txBody>
        </p:sp>
        <p:sp>
          <p:nvSpPr>
            <p:cNvPr id="35852" name="AutoShape 24"/>
            <p:cNvSpPr>
              <a:spLocks noChangeArrowheads="1"/>
            </p:cNvSpPr>
            <p:nvPr/>
          </p:nvSpPr>
          <p:spPr bwMode="auto">
            <a:xfrm rot="-6745823" flipH="1" flipV="1">
              <a:off x="2428" y="961"/>
              <a:ext cx="208" cy="96"/>
            </a:xfrm>
            <a:prstGeom prst="rightArrow">
              <a:avLst>
                <a:gd name="adj1" fmla="val 50000"/>
                <a:gd name="adj2" fmla="val 54167"/>
              </a:avLst>
            </a:prstGeom>
            <a:solidFill>
              <a:srgbClr val="E94B3F"/>
            </a:solidFill>
            <a:ln w="9525">
              <a:solidFill>
                <a:schemeClr val="tx1"/>
              </a:solidFill>
              <a:miter lim="800000"/>
              <a:headEnd/>
              <a:tailEnd/>
            </a:ln>
          </p:spPr>
          <p:txBody>
            <a:bodyPr rot="10800000" vert="eaVert" wrap="none" anchor="ctr"/>
            <a:lstStyle/>
            <a:p>
              <a:endParaRPr lang="en-US" sz="1800">
                <a:latin typeface="Trebuchet MS" pitchFamily="-112" charset="0"/>
              </a:endParaRPr>
            </a:p>
          </p:txBody>
        </p:sp>
        <p:pic>
          <p:nvPicPr>
            <p:cNvPr id="35853" name="Picture 27" descr="txp_fig"/>
            <p:cNvPicPr>
              <a:picLocks noChangeAspect="1" noChangeArrowheads="1"/>
            </p:cNvPicPr>
            <p:nvPr>
              <p:custDataLst>
                <p:tags r:id="rId1"/>
              </p:custDataLst>
            </p:nvPr>
          </p:nvPicPr>
          <p:blipFill>
            <a:blip r:embed="rId13" cstate="print"/>
            <a:srcRect/>
            <a:stretch>
              <a:fillRect/>
            </a:stretch>
          </p:blipFill>
          <p:spPr bwMode="auto">
            <a:xfrm>
              <a:off x="2928" y="808"/>
              <a:ext cx="93" cy="184"/>
            </a:xfrm>
            <a:prstGeom prst="rect">
              <a:avLst/>
            </a:prstGeom>
            <a:noFill/>
            <a:ln w="9525">
              <a:noFill/>
              <a:miter lim="800000"/>
              <a:headEnd/>
              <a:tailEnd/>
            </a:ln>
          </p:spPr>
        </p:pic>
        <p:pic>
          <p:nvPicPr>
            <p:cNvPr id="35854" name="Picture 25" descr="txp_fig"/>
            <p:cNvPicPr>
              <a:picLocks noChangeAspect="1" noChangeArrowheads="1"/>
            </p:cNvPicPr>
            <p:nvPr>
              <p:custDataLst>
                <p:tags r:id="rId2"/>
              </p:custDataLst>
            </p:nvPr>
          </p:nvPicPr>
          <p:blipFill>
            <a:blip r:embed="rId13" cstate="print"/>
            <a:srcRect/>
            <a:stretch>
              <a:fillRect/>
            </a:stretch>
          </p:blipFill>
          <p:spPr bwMode="auto">
            <a:xfrm>
              <a:off x="2329" y="967"/>
              <a:ext cx="93" cy="184"/>
            </a:xfrm>
            <a:prstGeom prst="rect">
              <a:avLst/>
            </a:prstGeom>
            <a:noFill/>
            <a:ln w="9525">
              <a:noFill/>
              <a:miter lim="800000"/>
              <a:headEnd/>
              <a:tailEnd/>
            </a:ln>
          </p:spPr>
        </p:pic>
      </p:grpSp>
      <p:pic>
        <p:nvPicPr>
          <p:cNvPr id="29" name="Picture 28" descr="D:\MITOCW\F12\Content\Working\6\6.007\Redraw\JPEG\lec08_slide1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3637" y="1534910"/>
            <a:ext cx="2581275" cy="2657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27055" y="4289307"/>
            <a:ext cx="2113189" cy="230832"/>
          </a:xfrm>
          <a:prstGeom prst="rect">
            <a:avLst/>
          </a:prstGeom>
        </p:spPr>
        <p:txBody>
          <a:bodyPr wrap="square">
            <a:spAutoFit/>
          </a:bodyPr>
          <a:lstStyle/>
          <a:p>
            <a:r>
              <a:rPr lang="en-US" sz="900" dirty="0">
                <a:latin typeface="Verdana" pitchFamily="34" charset="0"/>
                <a:ea typeface="Verdana" pitchFamily="34" charset="0"/>
                <a:cs typeface="Verdana" pitchFamily="34" charset="0"/>
              </a:rPr>
              <a:t>Image by MIT </a:t>
            </a:r>
            <a:r>
              <a:rPr lang="en-US" sz="900" dirty="0" err="1">
                <a:latin typeface="Verdana" pitchFamily="34" charset="0"/>
                <a:ea typeface="Verdana" pitchFamily="34" charset="0"/>
                <a:cs typeface="Verdana" pitchFamily="34" charset="0"/>
              </a:rPr>
              <a:t>OpenCourseWare</a:t>
            </a:r>
            <a:r>
              <a:rPr lang="en-US" sz="900" dirty="0">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5"/>
          <p:cNvSpPr>
            <a:spLocks noChangeArrowheads="1"/>
          </p:cNvSpPr>
          <p:nvPr/>
        </p:nvSpPr>
        <p:spPr bwMode="auto">
          <a:xfrm>
            <a:off x="2590800" y="457200"/>
            <a:ext cx="3859213" cy="457200"/>
          </a:xfrm>
          <a:prstGeom prst="rect">
            <a:avLst/>
          </a:prstGeom>
          <a:noFill/>
          <a:ln w="9525">
            <a:noFill/>
            <a:miter lim="800000"/>
            <a:headEnd/>
            <a:tailEnd/>
          </a:ln>
        </p:spPr>
        <p:txBody>
          <a:bodyPr wrap="none">
            <a:spAutoFit/>
          </a:bodyPr>
          <a:lstStyle/>
          <a:p>
            <a:r>
              <a:rPr lang="en-US" sz="2400" i="1" u="sng">
                <a:latin typeface="Trebuchet MS" pitchFamily="-112" charset="0"/>
              </a:rPr>
              <a:t>Toroids in the Living Room</a:t>
            </a:r>
          </a:p>
        </p:txBody>
      </p:sp>
      <p:pic>
        <p:nvPicPr>
          <p:cNvPr id="36869" name="Picture 9" descr="tape3"/>
          <p:cNvPicPr>
            <a:picLocks noChangeAspect="1" noChangeArrowheads="1"/>
          </p:cNvPicPr>
          <p:nvPr/>
        </p:nvPicPr>
        <p:blipFill>
          <a:blip r:embed="rId2" cstate="print"/>
          <a:srcRect/>
          <a:stretch>
            <a:fillRect/>
          </a:stretch>
        </p:blipFill>
        <p:spPr bwMode="auto">
          <a:xfrm>
            <a:off x="4946650" y="4243388"/>
            <a:ext cx="3559175" cy="2028825"/>
          </a:xfrm>
          <a:prstGeom prst="rect">
            <a:avLst/>
          </a:prstGeom>
          <a:noFill/>
          <a:ln w="9525">
            <a:noFill/>
            <a:miter lim="800000"/>
            <a:headEnd/>
            <a:tailEnd/>
          </a:ln>
        </p:spPr>
      </p:pic>
      <p:pic>
        <p:nvPicPr>
          <p:cNvPr id="2" name="Picture 1" descr="tape_deck cop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66" y="457200"/>
            <a:ext cx="6020547" cy="5080073"/>
          </a:xfrm>
          <a:prstGeom prst="rect">
            <a:avLst/>
          </a:prstGeom>
        </p:spPr>
      </p:pic>
      <p:sp>
        <p:nvSpPr>
          <p:cNvPr id="3" name="Rectangle 2"/>
          <p:cNvSpPr/>
          <p:nvPr/>
        </p:nvSpPr>
        <p:spPr>
          <a:xfrm>
            <a:off x="4088079" y="6380171"/>
            <a:ext cx="4993575" cy="369332"/>
          </a:xfrm>
          <a:prstGeom prst="rect">
            <a:avLst/>
          </a:prstGeom>
        </p:spPr>
        <p:txBody>
          <a:bodyPr wrap="square">
            <a:spAutoFit/>
          </a:bodyPr>
          <a:lstStyle/>
          <a:p>
            <a:r>
              <a:rPr lang="en-US" sz="900" dirty="0">
                <a:latin typeface="Verdana" pitchFamily="34" charset="0"/>
                <a:ea typeface="Verdana" pitchFamily="34" charset="0"/>
                <a:cs typeface="Verdana" pitchFamily="34" charset="0"/>
              </a:rPr>
              <a:t>© Source unknown. </a:t>
            </a:r>
            <a:r>
              <a:rPr lang="en-US" sz="900" dirty="0" smtClean="0">
                <a:latin typeface="Verdana" pitchFamily="34" charset="0"/>
                <a:ea typeface="Verdana" pitchFamily="34" charset="0"/>
                <a:cs typeface="Verdana" pitchFamily="34" charset="0"/>
              </a:rPr>
              <a:t>All </a:t>
            </a:r>
            <a:r>
              <a:rPr lang="en-US" sz="900" dirty="0">
                <a:latin typeface="Verdana" pitchFamily="34" charset="0"/>
                <a:ea typeface="Verdana" pitchFamily="34" charset="0"/>
                <a:cs typeface="Verdana" pitchFamily="34" charset="0"/>
              </a:rPr>
              <a:t>rights reserved. This content is excluded from our Creative Commons license. For more information, see </a:t>
            </a:r>
            <a:r>
              <a:rPr lang="en-US" sz="900" dirty="0">
                <a:latin typeface="Verdana" pitchFamily="34" charset="0"/>
                <a:ea typeface="Verdana" pitchFamily="34" charset="0"/>
                <a:cs typeface="Verdana" pitchFamily="34" charset="0"/>
                <a:hlinkClick r:id="rId4"/>
              </a:rPr>
              <a:t>http://</a:t>
            </a:r>
            <a:r>
              <a:rPr lang="en-US" sz="900" dirty="0" smtClean="0">
                <a:latin typeface="Verdana" pitchFamily="34" charset="0"/>
                <a:ea typeface="Verdana" pitchFamily="34" charset="0"/>
                <a:cs typeface="Verdana" pitchFamily="34" charset="0"/>
                <a:hlinkClick r:id="rId4"/>
              </a:rPr>
              <a:t>ocw.mit.edu/fairuse</a:t>
            </a:r>
            <a:r>
              <a:rPr lang="en-US" sz="900" dirty="0" smtClean="0">
                <a:latin typeface="Verdana" pitchFamily="34" charset="0"/>
                <a:ea typeface="Verdana" pitchFamily="34" charset="0"/>
                <a:cs typeface="Verdana" pitchFamily="34" charset="0"/>
              </a:rPr>
              <a:t>.</a:t>
            </a:r>
            <a:endParaRPr lang="en-US" sz="9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182938" y="381000"/>
            <a:ext cx="2897187" cy="457200"/>
          </a:xfrm>
          <a:prstGeom prst="rect">
            <a:avLst/>
          </a:prstGeom>
          <a:noFill/>
          <a:ln w="9525">
            <a:noFill/>
            <a:miter lim="800000"/>
            <a:headEnd/>
            <a:tailEnd/>
          </a:ln>
        </p:spPr>
        <p:txBody>
          <a:bodyPr wrap="none">
            <a:spAutoFit/>
          </a:bodyPr>
          <a:lstStyle/>
          <a:p>
            <a:r>
              <a:rPr lang="en-US" sz="2400" i="1" u="sng">
                <a:latin typeface="Trebuchet MS" pitchFamily="-112" charset="0"/>
              </a:rPr>
              <a:t>Permanent Magnets</a:t>
            </a:r>
          </a:p>
        </p:txBody>
      </p:sp>
      <p:grpSp>
        <p:nvGrpSpPr>
          <p:cNvPr id="2" name="Group 10"/>
          <p:cNvGrpSpPr>
            <a:grpSpLocks/>
          </p:cNvGrpSpPr>
          <p:nvPr/>
        </p:nvGrpSpPr>
        <p:grpSpPr bwMode="auto">
          <a:xfrm>
            <a:off x="1009650" y="3614738"/>
            <a:ext cx="7124700" cy="2538412"/>
            <a:chOff x="738" y="2277"/>
            <a:chExt cx="4488" cy="1599"/>
          </a:xfrm>
        </p:grpSpPr>
        <p:pic>
          <p:nvPicPr>
            <p:cNvPr id="41989" name="Picture 5" descr="monster640"/>
            <p:cNvPicPr>
              <a:picLocks noChangeAspect="1" noChangeArrowheads="1"/>
            </p:cNvPicPr>
            <p:nvPr/>
          </p:nvPicPr>
          <p:blipFill>
            <a:blip r:embed="rId5" cstate="print"/>
            <a:srcRect/>
            <a:stretch>
              <a:fillRect/>
            </a:stretch>
          </p:blipFill>
          <p:spPr bwMode="auto">
            <a:xfrm>
              <a:off x="2160" y="2730"/>
              <a:ext cx="1056" cy="1146"/>
            </a:xfrm>
            <a:prstGeom prst="rect">
              <a:avLst/>
            </a:prstGeom>
            <a:noFill/>
            <a:ln w="9525">
              <a:noFill/>
              <a:miter lim="800000"/>
              <a:headEnd/>
              <a:tailEnd/>
            </a:ln>
          </p:spPr>
        </p:pic>
        <p:sp>
          <p:nvSpPr>
            <p:cNvPr id="41990" name="Line 6"/>
            <p:cNvSpPr>
              <a:spLocks noChangeShapeType="1"/>
            </p:cNvSpPr>
            <p:nvPr/>
          </p:nvSpPr>
          <p:spPr bwMode="auto">
            <a:xfrm>
              <a:off x="3402" y="2970"/>
              <a:ext cx="0" cy="624"/>
            </a:xfrm>
            <a:prstGeom prst="line">
              <a:avLst/>
            </a:prstGeom>
            <a:noFill/>
            <a:ln w="28575">
              <a:solidFill>
                <a:schemeClr val="tx1"/>
              </a:solidFill>
              <a:round/>
              <a:headEnd type="triangle" w="med" len="med"/>
              <a:tailEnd type="triangle" w="med" len="med"/>
            </a:ln>
          </p:spPr>
          <p:txBody>
            <a:bodyPr/>
            <a:lstStyle/>
            <a:p>
              <a:endParaRPr lang="en-US"/>
            </a:p>
          </p:txBody>
        </p:sp>
        <p:sp>
          <p:nvSpPr>
            <p:cNvPr id="41991" name="Line 7"/>
            <p:cNvSpPr>
              <a:spLocks noChangeShapeType="1"/>
            </p:cNvSpPr>
            <p:nvPr/>
          </p:nvSpPr>
          <p:spPr bwMode="auto">
            <a:xfrm flipH="1">
              <a:off x="2304" y="2538"/>
              <a:ext cx="672" cy="0"/>
            </a:xfrm>
            <a:prstGeom prst="line">
              <a:avLst/>
            </a:prstGeom>
            <a:noFill/>
            <a:ln w="28575">
              <a:solidFill>
                <a:schemeClr val="tx1"/>
              </a:solidFill>
              <a:round/>
              <a:headEnd type="triangle" w="med" len="med"/>
              <a:tailEnd type="triangle" w="med" len="med"/>
            </a:ln>
          </p:spPr>
          <p:txBody>
            <a:bodyPr/>
            <a:lstStyle/>
            <a:p>
              <a:endParaRPr lang="en-US"/>
            </a:p>
          </p:txBody>
        </p:sp>
        <p:pic>
          <p:nvPicPr>
            <p:cNvPr id="41992" name="Picture 13" descr="txp_fig"/>
            <p:cNvPicPr>
              <a:picLocks noChangeAspect="1" noChangeArrowheads="1"/>
            </p:cNvPicPr>
            <p:nvPr>
              <p:custDataLst>
                <p:tags r:id="rId1"/>
              </p:custDataLst>
            </p:nvPr>
          </p:nvPicPr>
          <p:blipFill>
            <a:blip r:embed="rId6" cstate="print"/>
            <a:srcRect/>
            <a:stretch>
              <a:fillRect/>
            </a:stretch>
          </p:blipFill>
          <p:spPr bwMode="auto">
            <a:xfrm>
              <a:off x="1810" y="2277"/>
              <a:ext cx="1761" cy="168"/>
            </a:xfrm>
            <a:prstGeom prst="rect">
              <a:avLst/>
            </a:prstGeom>
            <a:noFill/>
            <a:ln w="9525">
              <a:noFill/>
              <a:miter lim="800000"/>
              <a:headEnd/>
              <a:tailEnd/>
            </a:ln>
          </p:spPr>
        </p:pic>
        <p:pic>
          <p:nvPicPr>
            <p:cNvPr id="41993" name="Picture 15" descr="txp_fig"/>
            <p:cNvPicPr>
              <a:picLocks noChangeAspect="1" noChangeArrowheads="1"/>
            </p:cNvPicPr>
            <p:nvPr>
              <p:custDataLst>
                <p:tags r:id="rId2"/>
              </p:custDataLst>
            </p:nvPr>
          </p:nvPicPr>
          <p:blipFill>
            <a:blip r:embed="rId7" cstate="print"/>
            <a:srcRect/>
            <a:stretch>
              <a:fillRect/>
            </a:stretch>
          </p:blipFill>
          <p:spPr bwMode="auto">
            <a:xfrm>
              <a:off x="3455" y="3162"/>
              <a:ext cx="1771" cy="168"/>
            </a:xfrm>
            <a:prstGeom prst="rect">
              <a:avLst/>
            </a:prstGeom>
            <a:noFill/>
            <a:ln w="9525">
              <a:noFill/>
              <a:miter lim="800000"/>
              <a:headEnd/>
              <a:tailEnd/>
            </a:ln>
          </p:spPr>
        </p:pic>
        <p:pic>
          <p:nvPicPr>
            <p:cNvPr id="41994" name="Picture 17" descr="txp_fig"/>
            <p:cNvPicPr>
              <a:picLocks noChangeAspect="1" noChangeArrowheads="1"/>
            </p:cNvPicPr>
            <p:nvPr>
              <p:custDataLst>
                <p:tags r:id="rId3"/>
              </p:custDataLst>
            </p:nvPr>
          </p:nvPicPr>
          <p:blipFill>
            <a:blip r:embed="rId8" cstate="print"/>
            <a:srcRect/>
            <a:stretch>
              <a:fillRect/>
            </a:stretch>
          </p:blipFill>
          <p:spPr bwMode="auto">
            <a:xfrm>
              <a:off x="738" y="2970"/>
              <a:ext cx="1394" cy="168"/>
            </a:xfrm>
            <a:prstGeom prst="rect">
              <a:avLst/>
            </a:prstGeom>
            <a:noFill/>
            <a:ln w="9525">
              <a:noFill/>
              <a:miter lim="800000"/>
              <a:headEnd/>
              <a:tailEnd/>
            </a:ln>
          </p:spPr>
        </p:pic>
      </p:grpSp>
      <p:sp>
        <p:nvSpPr>
          <p:cNvPr id="41988" name="Rectangle 18"/>
          <p:cNvSpPr>
            <a:spLocks noChangeArrowheads="1"/>
          </p:cNvSpPr>
          <p:nvPr/>
        </p:nvSpPr>
        <p:spPr bwMode="auto">
          <a:xfrm>
            <a:off x="1050925" y="1425575"/>
            <a:ext cx="7040563" cy="641350"/>
          </a:xfrm>
          <a:prstGeom prst="rect">
            <a:avLst/>
          </a:prstGeom>
          <a:noFill/>
          <a:ln w="9525">
            <a:noFill/>
            <a:miter lim="800000"/>
            <a:headEnd/>
            <a:tailEnd/>
          </a:ln>
        </p:spPr>
        <p:txBody>
          <a:bodyPr anchor="ctr">
            <a:spAutoFit/>
          </a:bodyPr>
          <a:lstStyle/>
          <a:p>
            <a:pPr algn="ctr"/>
            <a:r>
              <a:rPr lang="en-US" sz="1800">
                <a:latin typeface="Trebuchet MS" pitchFamily="-112" charset="0"/>
              </a:rPr>
              <a:t>Neodymium-Boron-Iron, Niobium–Iron–Cobalt and Samarium-Cobalt permanent magnets all produce very large magnetic fields.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2049463" y="381000"/>
            <a:ext cx="5041900" cy="457200"/>
          </a:xfrm>
          <a:prstGeom prst="rect">
            <a:avLst/>
          </a:prstGeom>
          <a:noFill/>
          <a:ln w="9525">
            <a:noFill/>
            <a:miter lim="800000"/>
            <a:headEnd/>
            <a:tailEnd/>
          </a:ln>
        </p:spPr>
        <p:txBody>
          <a:bodyPr wrap="none">
            <a:spAutoFit/>
          </a:bodyPr>
          <a:lstStyle/>
          <a:p>
            <a:r>
              <a:rPr lang="en-US" sz="2400" i="1" u="sng">
                <a:latin typeface="Trebuchet MS" pitchFamily="-112" charset="0"/>
              </a:rPr>
              <a:t>Microscopic &amp; Macroscopic Magnets</a:t>
            </a:r>
          </a:p>
        </p:txBody>
      </p:sp>
      <p:grpSp>
        <p:nvGrpSpPr>
          <p:cNvPr id="40963" name="Group 12"/>
          <p:cNvGrpSpPr>
            <a:grpSpLocks/>
          </p:cNvGrpSpPr>
          <p:nvPr/>
        </p:nvGrpSpPr>
        <p:grpSpPr bwMode="auto">
          <a:xfrm>
            <a:off x="1971675" y="2228850"/>
            <a:ext cx="609600" cy="1104900"/>
            <a:chOff x="3120" y="3040"/>
            <a:chExt cx="384" cy="696"/>
          </a:xfrm>
        </p:grpSpPr>
        <p:sp>
          <p:nvSpPr>
            <p:cNvPr id="41063" name="Oval 5"/>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39942" name="Oval 6"/>
            <p:cNvSpPr>
              <a:spLocks noChangeArrowheads="1"/>
            </p:cNvSpPr>
            <p:nvPr/>
          </p:nvSpPr>
          <p:spPr bwMode="auto">
            <a:xfrm>
              <a:off x="3120"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65" name="Oval 7"/>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66" name="Line 8"/>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64" name="Group 13"/>
          <p:cNvGrpSpPr>
            <a:grpSpLocks/>
          </p:cNvGrpSpPr>
          <p:nvPr/>
        </p:nvGrpSpPr>
        <p:grpSpPr bwMode="auto">
          <a:xfrm>
            <a:off x="6781800" y="2133600"/>
            <a:ext cx="152400" cy="381000"/>
            <a:chOff x="3984" y="3296"/>
            <a:chExt cx="96" cy="240"/>
          </a:xfrm>
        </p:grpSpPr>
        <p:sp>
          <p:nvSpPr>
            <p:cNvPr id="41060" name="Oval 9"/>
            <p:cNvSpPr>
              <a:spLocks noChangeArrowheads="1"/>
            </p:cNvSpPr>
            <p:nvPr/>
          </p:nvSpPr>
          <p:spPr bwMode="auto">
            <a:xfrm>
              <a:off x="3984" y="336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61" name="Oval 10"/>
            <p:cNvSpPr>
              <a:spLocks noChangeArrowheads="1"/>
            </p:cNvSpPr>
            <p:nvPr/>
          </p:nvSpPr>
          <p:spPr bwMode="auto">
            <a:xfrm>
              <a:off x="3992" y="3296"/>
              <a:ext cx="48" cy="240"/>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41062" name="Line 11"/>
            <p:cNvSpPr>
              <a:spLocks noChangeShapeType="1"/>
            </p:cNvSpPr>
            <p:nvPr/>
          </p:nvSpPr>
          <p:spPr bwMode="auto">
            <a:xfrm rot="-5400000">
              <a:off x="4044" y="3492"/>
              <a:ext cx="0" cy="72"/>
            </a:xfrm>
            <a:prstGeom prst="line">
              <a:avLst/>
            </a:prstGeom>
            <a:noFill/>
            <a:ln w="12700">
              <a:solidFill>
                <a:schemeClr val="tx1"/>
              </a:solidFill>
              <a:prstDash val="dash"/>
              <a:round/>
              <a:headEnd/>
              <a:tailEnd type="stealth" w="med" len="med"/>
            </a:ln>
          </p:spPr>
          <p:txBody>
            <a:bodyPr/>
            <a:lstStyle/>
            <a:p>
              <a:endParaRPr lang="en-US"/>
            </a:p>
          </p:txBody>
        </p:sp>
      </p:grpSp>
      <p:sp>
        <p:nvSpPr>
          <p:cNvPr id="40965" name="Text Box 14"/>
          <p:cNvSpPr txBox="1">
            <a:spLocks noChangeArrowheads="1"/>
          </p:cNvSpPr>
          <p:nvPr/>
        </p:nvSpPr>
        <p:spPr bwMode="auto">
          <a:xfrm>
            <a:off x="622300" y="1103313"/>
            <a:ext cx="3311525" cy="915987"/>
          </a:xfrm>
          <a:prstGeom prst="rect">
            <a:avLst/>
          </a:prstGeom>
          <a:noFill/>
          <a:ln w="9525">
            <a:noFill/>
            <a:miter lim="800000"/>
            <a:headEnd/>
            <a:tailEnd/>
          </a:ln>
        </p:spPr>
        <p:txBody>
          <a:bodyPr>
            <a:spAutoFit/>
          </a:bodyPr>
          <a:lstStyle/>
          <a:p>
            <a:pPr algn="ctr"/>
            <a:r>
              <a:rPr lang="en-US" sz="1800">
                <a:latin typeface="Trebuchet MS" pitchFamily="-112" charset="0"/>
              </a:rPr>
              <a:t>The current within an atom due to electron orbit creates a magnetic moment and field.</a:t>
            </a:r>
          </a:p>
        </p:txBody>
      </p:sp>
      <p:sp>
        <p:nvSpPr>
          <p:cNvPr id="40966" name="Text Box 15"/>
          <p:cNvSpPr txBox="1">
            <a:spLocks noChangeArrowheads="1"/>
          </p:cNvSpPr>
          <p:nvPr/>
        </p:nvSpPr>
        <p:spPr bwMode="auto">
          <a:xfrm>
            <a:off x="5214938" y="1117600"/>
            <a:ext cx="3308350" cy="915988"/>
          </a:xfrm>
          <a:prstGeom prst="rect">
            <a:avLst/>
          </a:prstGeom>
          <a:noFill/>
          <a:ln w="9525">
            <a:noFill/>
            <a:miter lim="800000"/>
            <a:headEnd/>
            <a:tailEnd/>
          </a:ln>
        </p:spPr>
        <p:txBody>
          <a:bodyPr>
            <a:spAutoFit/>
          </a:bodyPr>
          <a:lstStyle/>
          <a:p>
            <a:pPr algn="ctr"/>
            <a:r>
              <a:rPr lang="en-US" sz="1800">
                <a:latin typeface="Trebuchet MS" pitchFamily="-112" charset="0"/>
              </a:rPr>
              <a:t>The current within an atom due to electron spin creates a magnetic moment and field.</a:t>
            </a:r>
          </a:p>
        </p:txBody>
      </p:sp>
      <p:grpSp>
        <p:nvGrpSpPr>
          <p:cNvPr id="4" name="Group 108"/>
          <p:cNvGrpSpPr>
            <a:grpSpLocks/>
          </p:cNvGrpSpPr>
          <p:nvPr/>
        </p:nvGrpSpPr>
        <p:grpSpPr bwMode="auto">
          <a:xfrm>
            <a:off x="1216025" y="3519488"/>
            <a:ext cx="6507163" cy="2781300"/>
            <a:chOff x="766" y="2217"/>
            <a:chExt cx="4099" cy="1752"/>
          </a:xfrm>
        </p:grpSpPr>
        <p:grpSp>
          <p:nvGrpSpPr>
            <p:cNvPr id="40968" name="Group 106"/>
            <p:cNvGrpSpPr>
              <a:grpSpLocks/>
            </p:cNvGrpSpPr>
            <p:nvPr/>
          </p:nvGrpSpPr>
          <p:grpSpPr bwMode="auto">
            <a:xfrm>
              <a:off x="2625" y="2217"/>
              <a:ext cx="2240" cy="1752"/>
              <a:chOff x="1968" y="2568"/>
              <a:chExt cx="2384" cy="2136"/>
            </a:xfrm>
          </p:grpSpPr>
          <p:grpSp>
            <p:nvGrpSpPr>
              <p:cNvPr id="40970" name="Group 16"/>
              <p:cNvGrpSpPr>
                <a:grpSpLocks/>
              </p:cNvGrpSpPr>
              <p:nvPr/>
            </p:nvGrpSpPr>
            <p:grpSpPr bwMode="auto">
              <a:xfrm>
                <a:off x="1968" y="2568"/>
                <a:ext cx="384" cy="696"/>
                <a:chOff x="3120" y="3040"/>
                <a:chExt cx="384" cy="696"/>
              </a:xfrm>
            </p:grpSpPr>
            <p:sp>
              <p:nvSpPr>
                <p:cNvPr id="41056" name="Oval 17"/>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39954" name="Oval 18"/>
                <p:cNvSpPr>
                  <a:spLocks noChangeArrowheads="1"/>
                </p:cNvSpPr>
                <p:nvPr/>
              </p:nvSpPr>
              <p:spPr bwMode="auto">
                <a:xfrm>
                  <a:off x="3120"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58" name="Oval 19"/>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59" name="Line 20"/>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71" name="Group 21"/>
              <p:cNvGrpSpPr>
                <a:grpSpLocks/>
              </p:cNvGrpSpPr>
              <p:nvPr/>
            </p:nvGrpSpPr>
            <p:grpSpPr bwMode="auto">
              <a:xfrm>
                <a:off x="2368" y="2568"/>
                <a:ext cx="384" cy="696"/>
                <a:chOff x="3120" y="3040"/>
                <a:chExt cx="384" cy="696"/>
              </a:xfrm>
            </p:grpSpPr>
            <p:sp>
              <p:nvSpPr>
                <p:cNvPr id="41052" name="Oval 22"/>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39959" name="Oval 23"/>
                <p:cNvSpPr>
                  <a:spLocks noChangeArrowheads="1"/>
                </p:cNvSpPr>
                <p:nvPr/>
              </p:nvSpPr>
              <p:spPr bwMode="auto">
                <a:xfrm>
                  <a:off x="3120"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54" name="Oval 24"/>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55" name="Line 25"/>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72" name="Group 26"/>
              <p:cNvGrpSpPr>
                <a:grpSpLocks/>
              </p:cNvGrpSpPr>
              <p:nvPr/>
            </p:nvGrpSpPr>
            <p:grpSpPr bwMode="auto">
              <a:xfrm>
                <a:off x="2768" y="2568"/>
                <a:ext cx="384" cy="696"/>
                <a:chOff x="3120" y="3040"/>
                <a:chExt cx="384" cy="696"/>
              </a:xfrm>
            </p:grpSpPr>
            <p:sp>
              <p:nvSpPr>
                <p:cNvPr id="41048" name="Oval 27"/>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39964" name="Oval 28"/>
                <p:cNvSpPr>
                  <a:spLocks noChangeArrowheads="1"/>
                </p:cNvSpPr>
                <p:nvPr/>
              </p:nvSpPr>
              <p:spPr bwMode="auto">
                <a:xfrm>
                  <a:off x="3120" y="3216"/>
                  <a:ext cx="378"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50" name="Oval 29"/>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51" name="Line 30"/>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73" name="Group 31"/>
              <p:cNvGrpSpPr>
                <a:grpSpLocks/>
              </p:cNvGrpSpPr>
              <p:nvPr/>
            </p:nvGrpSpPr>
            <p:grpSpPr bwMode="auto">
              <a:xfrm>
                <a:off x="3168" y="2568"/>
                <a:ext cx="384" cy="696"/>
                <a:chOff x="3120" y="3040"/>
                <a:chExt cx="384" cy="696"/>
              </a:xfrm>
            </p:grpSpPr>
            <p:sp>
              <p:nvSpPr>
                <p:cNvPr id="41044" name="Oval 32"/>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39969" name="Oval 33"/>
                <p:cNvSpPr>
                  <a:spLocks noChangeArrowheads="1"/>
                </p:cNvSpPr>
                <p:nvPr/>
              </p:nvSpPr>
              <p:spPr bwMode="auto">
                <a:xfrm>
                  <a:off x="3126" y="3216"/>
                  <a:ext cx="378"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46" name="Oval 34"/>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47" name="Line 35"/>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74" name="Group 36"/>
              <p:cNvGrpSpPr>
                <a:grpSpLocks/>
              </p:cNvGrpSpPr>
              <p:nvPr/>
            </p:nvGrpSpPr>
            <p:grpSpPr bwMode="auto">
              <a:xfrm>
                <a:off x="3568" y="2568"/>
                <a:ext cx="384" cy="696"/>
                <a:chOff x="3120" y="3040"/>
                <a:chExt cx="384" cy="696"/>
              </a:xfrm>
            </p:grpSpPr>
            <p:sp>
              <p:nvSpPr>
                <p:cNvPr id="41040" name="Oval 37"/>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39974" name="Oval 38"/>
                <p:cNvSpPr>
                  <a:spLocks noChangeArrowheads="1"/>
                </p:cNvSpPr>
                <p:nvPr/>
              </p:nvSpPr>
              <p:spPr bwMode="auto">
                <a:xfrm>
                  <a:off x="3120"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42" name="Oval 39"/>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43" name="Line 40"/>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75" name="Group 41"/>
              <p:cNvGrpSpPr>
                <a:grpSpLocks/>
              </p:cNvGrpSpPr>
              <p:nvPr/>
            </p:nvGrpSpPr>
            <p:grpSpPr bwMode="auto">
              <a:xfrm>
                <a:off x="3968" y="2568"/>
                <a:ext cx="384" cy="696"/>
                <a:chOff x="3120" y="3040"/>
                <a:chExt cx="384" cy="696"/>
              </a:xfrm>
            </p:grpSpPr>
            <p:sp>
              <p:nvSpPr>
                <p:cNvPr id="41036" name="Oval 42"/>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39979" name="Oval 43"/>
                <p:cNvSpPr>
                  <a:spLocks noChangeArrowheads="1"/>
                </p:cNvSpPr>
                <p:nvPr/>
              </p:nvSpPr>
              <p:spPr bwMode="auto">
                <a:xfrm>
                  <a:off x="3120"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38" name="Oval 44"/>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39" name="Line 45"/>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76" name="Group 46"/>
              <p:cNvGrpSpPr>
                <a:grpSpLocks/>
              </p:cNvGrpSpPr>
              <p:nvPr/>
            </p:nvGrpSpPr>
            <p:grpSpPr bwMode="auto">
              <a:xfrm>
                <a:off x="1968" y="3288"/>
                <a:ext cx="384" cy="696"/>
                <a:chOff x="3120" y="3040"/>
                <a:chExt cx="384" cy="696"/>
              </a:xfrm>
            </p:grpSpPr>
            <p:sp>
              <p:nvSpPr>
                <p:cNvPr id="41032" name="Oval 47"/>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39984" name="Oval 48"/>
                <p:cNvSpPr>
                  <a:spLocks noChangeArrowheads="1"/>
                </p:cNvSpPr>
                <p:nvPr/>
              </p:nvSpPr>
              <p:spPr bwMode="auto">
                <a:xfrm>
                  <a:off x="3120"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34" name="Oval 49"/>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35" name="Line 50"/>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77" name="Group 51"/>
              <p:cNvGrpSpPr>
                <a:grpSpLocks/>
              </p:cNvGrpSpPr>
              <p:nvPr/>
            </p:nvGrpSpPr>
            <p:grpSpPr bwMode="auto">
              <a:xfrm>
                <a:off x="2368" y="3288"/>
                <a:ext cx="384" cy="696"/>
                <a:chOff x="3120" y="3040"/>
                <a:chExt cx="384" cy="696"/>
              </a:xfrm>
            </p:grpSpPr>
            <p:sp>
              <p:nvSpPr>
                <p:cNvPr id="41028" name="Oval 52"/>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39989" name="Oval 53"/>
                <p:cNvSpPr>
                  <a:spLocks noChangeArrowheads="1"/>
                </p:cNvSpPr>
                <p:nvPr/>
              </p:nvSpPr>
              <p:spPr bwMode="auto">
                <a:xfrm>
                  <a:off x="3120"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30" name="Oval 54"/>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31" name="Line 55"/>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78" name="Group 56"/>
              <p:cNvGrpSpPr>
                <a:grpSpLocks/>
              </p:cNvGrpSpPr>
              <p:nvPr/>
            </p:nvGrpSpPr>
            <p:grpSpPr bwMode="auto">
              <a:xfrm>
                <a:off x="2768" y="3288"/>
                <a:ext cx="384" cy="696"/>
                <a:chOff x="3120" y="3040"/>
                <a:chExt cx="384" cy="696"/>
              </a:xfrm>
            </p:grpSpPr>
            <p:sp>
              <p:nvSpPr>
                <p:cNvPr id="41024" name="Oval 57"/>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39994" name="Oval 58"/>
                <p:cNvSpPr>
                  <a:spLocks noChangeArrowheads="1"/>
                </p:cNvSpPr>
                <p:nvPr/>
              </p:nvSpPr>
              <p:spPr bwMode="auto">
                <a:xfrm>
                  <a:off x="3120" y="3216"/>
                  <a:ext cx="378"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26" name="Oval 59"/>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27" name="Line 60"/>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79" name="Group 61"/>
              <p:cNvGrpSpPr>
                <a:grpSpLocks/>
              </p:cNvGrpSpPr>
              <p:nvPr/>
            </p:nvGrpSpPr>
            <p:grpSpPr bwMode="auto">
              <a:xfrm>
                <a:off x="3168" y="3288"/>
                <a:ext cx="384" cy="696"/>
                <a:chOff x="3120" y="3040"/>
                <a:chExt cx="384" cy="696"/>
              </a:xfrm>
            </p:grpSpPr>
            <p:sp>
              <p:nvSpPr>
                <p:cNvPr id="41020" name="Oval 62"/>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39999" name="Oval 63"/>
                <p:cNvSpPr>
                  <a:spLocks noChangeArrowheads="1"/>
                </p:cNvSpPr>
                <p:nvPr/>
              </p:nvSpPr>
              <p:spPr bwMode="auto">
                <a:xfrm>
                  <a:off x="3126" y="3216"/>
                  <a:ext cx="378"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22" name="Oval 64"/>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23" name="Line 65"/>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80" name="Group 66"/>
              <p:cNvGrpSpPr>
                <a:grpSpLocks/>
              </p:cNvGrpSpPr>
              <p:nvPr/>
            </p:nvGrpSpPr>
            <p:grpSpPr bwMode="auto">
              <a:xfrm>
                <a:off x="3568" y="3288"/>
                <a:ext cx="384" cy="696"/>
                <a:chOff x="3120" y="3040"/>
                <a:chExt cx="384" cy="696"/>
              </a:xfrm>
            </p:grpSpPr>
            <p:sp>
              <p:nvSpPr>
                <p:cNvPr id="41016" name="Oval 67"/>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40004" name="Oval 68"/>
                <p:cNvSpPr>
                  <a:spLocks noChangeArrowheads="1"/>
                </p:cNvSpPr>
                <p:nvPr/>
              </p:nvSpPr>
              <p:spPr bwMode="auto">
                <a:xfrm>
                  <a:off x="3120"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18" name="Oval 69"/>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19" name="Line 70"/>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81" name="Group 71"/>
              <p:cNvGrpSpPr>
                <a:grpSpLocks/>
              </p:cNvGrpSpPr>
              <p:nvPr/>
            </p:nvGrpSpPr>
            <p:grpSpPr bwMode="auto">
              <a:xfrm>
                <a:off x="3968" y="3288"/>
                <a:ext cx="384" cy="696"/>
                <a:chOff x="3120" y="3040"/>
                <a:chExt cx="384" cy="696"/>
              </a:xfrm>
            </p:grpSpPr>
            <p:sp>
              <p:nvSpPr>
                <p:cNvPr id="41012" name="Oval 72"/>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40009" name="Oval 73"/>
                <p:cNvSpPr>
                  <a:spLocks noChangeArrowheads="1"/>
                </p:cNvSpPr>
                <p:nvPr/>
              </p:nvSpPr>
              <p:spPr bwMode="auto">
                <a:xfrm>
                  <a:off x="3120"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14" name="Oval 74"/>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15" name="Line 75"/>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82" name="Group 76"/>
              <p:cNvGrpSpPr>
                <a:grpSpLocks/>
              </p:cNvGrpSpPr>
              <p:nvPr/>
            </p:nvGrpSpPr>
            <p:grpSpPr bwMode="auto">
              <a:xfrm>
                <a:off x="1968" y="4008"/>
                <a:ext cx="384" cy="696"/>
                <a:chOff x="3120" y="3040"/>
                <a:chExt cx="384" cy="696"/>
              </a:xfrm>
            </p:grpSpPr>
            <p:sp>
              <p:nvSpPr>
                <p:cNvPr id="41008" name="Oval 77"/>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40014" name="Oval 78"/>
                <p:cNvSpPr>
                  <a:spLocks noChangeArrowheads="1"/>
                </p:cNvSpPr>
                <p:nvPr/>
              </p:nvSpPr>
              <p:spPr bwMode="auto">
                <a:xfrm>
                  <a:off x="3120" y="3215"/>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10" name="Oval 79"/>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11" name="Line 80"/>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83" name="Group 81"/>
              <p:cNvGrpSpPr>
                <a:grpSpLocks/>
              </p:cNvGrpSpPr>
              <p:nvPr/>
            </p:nvGrpSpPr>
            <p:grpSpPr bwMode="auto">
              <a:xfrm>
                <a:off x="2368" y="4008"/>
                <a:ext cx="384" cy="696"/>
                <a:chOff x="3120" y="3040"/>
                <a:chExt cx="384" cy="696"/>
              </a:xfrm>
            </p:grpSpPr>
            <p:sp>
              <p:nvSpPr>
                <p:cNvPr id="41004" name="Oval 82"/>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40019" name="Oval 83"/>
                <p:cNvSpPr>
                  <a:spLocks noChangeArrowheads="1"/>
                </p:cNvSpPr>
                <p:nvPr/>
              </p:nvSpPr>
              <p:spPr bwMode="auto">
                <a:xfrm>
                  <a:off x="3120" y="3215"/>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06" name="Oval 84"/>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07" name="Line 85"/>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84" name="Group 86"/>
              <p:cNvGrpSpPr>
                <a:grpSpLocks/>
              </p:cNvGrpSpPr>
              <p:nvPr/>
            </p:nvGrpSpPr>
            <p:grpSpPr bwMode="auto">
              <a:xfrm>
                <a:off x="2768" y="4008"/>
                <a:ext cx="384" cy="696"/>
                <a:chOff x="3120" y="3040"/>
                <a:chExt cx="384" cy="696"/>
              </a:xfrm>
            </p:grpSpPr>
            <p:sp>
              <p:nvSpPr>
                <p:cNvPr id="41000" name="Oval 87"/>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40024" name="Oval 88"/>
                <p:cNvSpPr>
                  <a:spLocks noChangeArrowheads="1"/>
                </p:cNvSpPr>
                <p:nvPr/>
              </p:nvSpPr>
              <p:spPr bwMode="auto">
                <a:xfrm>
                  <a:off x="3120" y="3215"/>
                  <a:ext cx="378"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1002" name="Oval 89"/>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1003" name="Line 90"/>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85" name="Group 91"/>
              <p:cNvGrpSpPr>
                <a:grpSpLocks/>
              </p:cNvGrpSpPr>
              <p:nvPr/>
            </p:nvGrpSpPr>
            <p:grpSpPr bwMode="auto">
              <a:xfrm>
                <a:off x="3168" y="4008"/>
                <a:ext cx="384" cy="696"/>
                <a:chOff x="3120" y="3040"/>
                <a:chExt cx="384" cy="696"/>
              </a:xfrm>
            </p:grpSpPr>
            <p:sp>
              <p:nvSpPr>
                <p:cNvPr id="40996" name="Oval 92"/>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40029" name="Oval 93"/>
                <p:cNvSpPr>
                  <a:spLocks noChangeArrowheads="1"/>
                </p:cNvSpPr>
                <p:nvPr/>
              </p:nvSpPr>
              <p:spPr bwMode="auto">
                <a:xfrm>
                  <a:off x="3126" y="3215"/>
                  <a:ext cx="378"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0998" name="Oval 94"/>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0999" name="Line 95"/>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86" name="Group 96"/>
              <p:cNvGrpSpPr>
                <a:grpSpLocks/>
              </p:cNvGrpSpPr>
              <p:nvPr/>
            </p:nvGrpSpPr>
            <p:grpSpPr bwMode="auto">
              <a:xfrm>
                <a:off x="3568" y="4008"/>
                <a:ext cx="384" cy="696"/>
                <a:chOff x="3120" y="3040"/>
                <a:chExt cx="384" cy="696"/>
              </a:xfrm>
            </p:grpSpPr>
            <p:sp>
              <p:nvSpPr>
                <p:cNvPr id="40992" name="Oval 97"/>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40034" name="Oval 98"/>
                <p:cNvSpPr>
                  <a:spLocks noChangeArrowheads="1"/>
                </p:cNvSpPr>
                <p:nvPr/>
              </p:nvSpPr>
              <p:spPr bwMode="auto">
                <a:xfrm>
                  <a:off x="3120" y="3215"/>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0994" name="Oval 99"/>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0995" name="Line 100"/>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0987" name="Group 101"/>
              <p:cNvGrpSpPr>
                <a:grpSpLocks/>
              </p:cNvGrpSpPr>
              <p:nvPr/>
            </p:nvGrpSpPr>
            <p:grpSpPr bwMode="auto">
              <a:xfrm>
                <a:off x="3968" y="4008"/>
                <a:ext cx="384" cy="696"/>
                <a:chOff x="3120" y="3040"/>
                <a:chExt cx="384" cy="696"/>
              </a:xfrm>
            </p:grpSpPr>
            <p:sp>
              <p:nvSpPr>
                <p:cNvPr id="40988" name="Oval 102"/>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40039" name="Oval 103"/>
                <p:cNvSpPr>
                  <a:spLocks noChangeArrowheads="1"/>
                </p:cNvSpPr>
                <p:nvPr/>
              </p:nvSpPr>
              <p:spPr bwMode="auto">
                <a:xfrm>
                  <a:off x="3120" y="3215"/>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0990" name="Oval 104"/>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0991" name="Line 105"/>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sp>
          <p:nvSpPr>
            <p:cNvPr id="40969" name="Rectangle 107"/>
            <p:cNvSpPr>
              <a:spLocks noChangeArrowheads="1"/>
            </p:cNvSpPr>
            <p:nvPr/>
          </p:nvSpPr>
          <p:spPr bwMode="auto">
            <a:xfrm>
              <a:off x="766" y="2568"/>
              <a:ext cx="1584" cy="1096"/>
            </a:xfrm>
            <a:prstGeom prst="rect">
              <a:avLst/>
            </a:prstGeom>
            <a:noFill/>
            <a:ln w="9525">
              <a:noFill/>
              <a:miter lim="800000"/>
              <a:headEnd/>
              <a:tailEnd/>
            </a:ln>
          </p:spPr>
          <p:txBody>
            <a:bodyPr>
              <a:spAutoFit/>
            </a:bodyPr>
            <a:lstStyle/>
            <a:p>
              <a:pPr algn="ctr"/>
              <a:r>
                <a:rPr lang="en-US" sz="1800">
                  <a:latin typeface="Trebuchet MS" pitchFamily="-112" charset="0"/>
                </a:rPr>
                <a:t>Permanent magnet …</a:t>
              </a:r>
            </a:p>
            <a:p>
              <a:pPr algn="ctr"/>
              <a:endParaRPr lang="en-US" sz="1800">
                <a:latin typeface="Trebuchet MS" pitchFamily="-112" charset="0"/>
              </a:endParaRPr>
            </a:p>
            <a:p>
              <a:pPr algn="ctr"/>
              <a:r>
                <a:rPr lang="en-US" sz="1800">
                  <a:latin typeface="Trebuchet MS" pitchFamily="-112" charset="0"/>
                </a:rPr>
                <a:t>Some materials have organized/permanent magnetic moments while others do not.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114550" y="381000"/>
            <a:ext cx="4919663" cy="457200"/>
          </a:xfrm>
          <a:prstGeom prst="rect">
            <a:avLst/>
          </a:prstGeom>
          <a:noFill/>
          <a:ln w="9525">
            <a:noFill/>
            <a:miter lim="800000"/>
            <a:headEnd/>
            <a:tailEnd/>
          </a:ln>
        </p:spPr>
        <p:txBody>
          <a:bodyPr wrap="none">
            <a:spAutoFit/>
          </a:bodyPr>
          <a:lstStyle/>
          <a:p>
            <a:r>
              <a:rPr lang="en-US" sz="2400" i="1" u="sng"/>
              <a:t>Generating Strong Magnetic Fields</a:t>
            </a:r>
          </a:p>
        </p:txBody>
      </p:sp>
      <p:pic>
        <p:nvPicPr>
          <p:cNvPr id="20483" name="Picture 14" descr="txp_fig"/>
          <p:cNvPicPr>
            <a:picLocks noChangeAspect="1" noChangeArrowheads="1"/>
          </p:cNvPicPr>
          <p:nvPr>
            <p:custDataLst>
              <p:tags r:id="rId1"/>
            </p:custDataLst>
          </p:nvPr>
        </p:nvPicPr>
        <p:blipFill>
          <a:blip r:embed="rId7" cstate="print"/>
          <a:srcRect/>
          <a:stretch>
            <a:fillRect/>
          </a:stretch>
        </p:blipFill>
        <p:spPr bwMode="auto">
          <a:xfrm>
            <a:off x="1143000" y="5476875"/>
            <a:ext cx="3525838" cy="865188"/>
          </a:xfrm>
          <a:prstGeom prst="rect">
            <a:avLst/>
          </a:prstGeom>
          <a:noFill/>
          <a:ln w="9525">
            <a:noFill/>
            <a:miter lim="800000"/>
            <a:headEnd/>
            <a:tailEnd/>
          </a:ln>
        </p:spPr>
      </p:pic>
      <p:sp>
        <p:nvSpPr>
          <p:cNvPr id="12" name="Rectangle 19"/>
          <p:cNvSpPr>
            <a:spLocks noChangeArrowheads="1"/>
          </p:cNvSpPr>
          <p:nvPr/>
        </p:nvSpPr>
        <p:spPr bwMode="auto">
          <a:xfrm>
            <a:off x="457019" y="1095345"/>
            <a:ext cx="4089581" cy="400110"/>
          </a:xfrm>
          <a:prstGeom prst="rect">
            <a:avLst/>
          </a:prstGeom>
          <a:noFill/>
          <a:ln w="9525">
            <a:noFill/>
            <a:miter lim="800000"/>
            <a:headEnd/>
            <a:tailEnd/>
          </a:ln>
        </p:spPr>
        <p:txBody>
          <a:bodyPr wrap="none">
            <a:spAutoFit/>
          </a:bodyPr>
          <a:lstStyle/>
          <a:p>
            <a:r>
              <a:rPr lang="en-US" sz="2000" dirty="0"/>
              <a:t>Superposition with current loops…</a:t>
            </a:r>
            <a:endParaRPr lang="en-US" sz="2000" b="1" i="1" dirty="0">
              <a:latin typeface="Times New Roman" charset="0"/>
            </a:endParaRPr>
          </a:p>
        </p:txBody>
      </p:sp>
      <p:grpSp>
        <p:nvGrpSpPr>
          <p:cNvPr id="2" name="Group 103"/>
          <p:cNvGrpSpPr>
            <a:grpSpLocks/>
          </p:cNvGrpSpPr>
          <p:nvPr/>
        </p:nvGrpSpPr>
        <p:grpSpPr bwMode="auto">
          <a:xfrm>
            <a:off x="584200" y="2389748"/>
            <a:ext cx="1752600" cy="1752600"/>
            <a:chOff x="480" y="2880"/>
            <a:chExt cx="1104" cy="1104"/>
          </a:xfrm>
        </p:grpSpPr>
        <p:grpSp>
          <p:nvGrpSpPr>
            <p:cNvPr id="3" name="Group 29"/>
            <p:cNvGrpSpPr>
              <a:grpSpLocks/>
            </p:cNvGrpSpPr>
            <p:nvPr/>
          </p:nvGrpSpPr>
          <p:grpSpPr bwMode="auto">
            <a:xfrm>
              <a:off x="527" y="3507"/>
              <a:ext cx="192" cy="192"/>
              <a:chOff x="2744" y="3768"/>
              <a:chExt cx="192" cy="192"/>
            </a:xfrm>
          </p:grpSpPr>
          <p:sp>
            <p:nvSpPr>
              <p:cNvPr id="20555" name="Oval 27"/>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56" name="Line 28"/>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4" name="Group 30"/>
            <p:cNvGrpSpPr>
              <a:grpSpLocks/>
            </p:cNvGrpSpPr>
            <p:nvPr/>
          </p:nvGrpSpPr>
          <p:grpSpPr bwMode="auto">
            <a:xfrm>
              <a:off x="498" y="3306"/>
              <a:ext cx="192" cy="192"/>
              <a:chOff x="2744" y="3768"/>
              <a:chExt cx="192" cy="192"/>
            </a:xfrm>
          </p:grpSpPr>
          <p:sp>
            <p:nvSpPr>
              <p:cNvPr id="20553" name="Oval 31"/>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54" name="Line 32"/>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5" name="Group 33"/>
            <p:cNvGrpSpPr>
              <a:grpSpLocks/>
            </p:cNvGrpSpPr>
            <p:nvPr/>
          </p:nvGrpSpPr>
          <p:grpSpPr bwMode="auto">
            <a:xfrm>
              <a:off x="576" y="3114"/>
              <a:ext cx="192" cy="192"/>
              <a:chOff x="2744" y="3768"/>
              <a:chExt cx="192" cy="192"/>
            </a:xfrm>
          </p:grpSpPr>
          <p:sp>
            <p:nvSpPr>
              <p:cNvPr id="20551" name="Oval 34"/>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52" name="Line 35"/>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6" name="Group 36"/>
            <p:cNvGrpSpPr>
              <a:grpSpLocks/>
            </p:cNvGrpSpPr>
            <p:nvPr/>
          </p:nvGrpSpPr>
          <p:grpSpPr bwMode="auto">
            <a:xfrm>
              <a:off x="723" y="2955"/>
              <a:ext cx="192" cy="192"/>
              <a:chOff x="2744" y="3768"/>
              <a:chExt cx="192" cy="192"/>
            </a:xfrm>
          </p:grpSpPr>
          <p:sp>
            <p:nvSpPr>
              <p:cNvPr id="20549" name="Oval 37"/>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50" name="Line 38"/>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7" name="Group 39"/>
            <p:cNvGrpSpPr>
              <a:grpSpLocks/>
            </p:cNvGrpSpPr>
            <p:nvPr/>
          </p:nvGrpSpPr>
          <p:grpSpPr bwMode="auto">
            <a:xfrm>
              <a:off x="921" y="2925"/>
              <a:ext cx="192" cy="192"/>
              <a:chOff x="2744" y="3768"/>
              <a:chExt cx="192" cy="192"/>
            </a:xfrm>
          </p:grpSpPr>
          <p:sp>
            <p:nvSpPr>
              <p:cNvPr id="20547" name="Oval 40"/>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48" name="Line 41"/>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8" name="Group 42"/>
            <p:cNvGrpSpPr>
              <a:grpSpLocks/>
            </p:cNvGrpSpPr>
            <p:nvPr/>
          </p:nvGrpSpPr>
          <p:grpSpPr bwMode="auto">
            <a:xfrm>
              <a:off x="1152" y="2976"/>
              <a:ext cx="192" cy="192"/>
              <a:chOff x="2744" y="3768"/>
              <a:chExt cx="192" cy="192"/>
            </a:xfrm>
          </p:grpSpPr>
          <p:sp>
            <p:nvSpPr>
              <p:cNvPr id="20545" name="Oval 43"/>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46" name="Line 44"/>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9" name="Group 45"/>
            <p:cNvGrpSpPr>
              <a:grpSpLocks/>
            </p:cNvGrpSpPr>
            <p:nvPr/>
          </p:nvGrpSpPr>
          <p:grpSpPr bwMode="auto">
            <a:xfrm>
              <a:off x="1329" y="3123"/>
              <a:ext cx="192" cy="192"/>
              <a:chOff x="2744" y="3768"/>
              <a:chExt cx="192" cy="192"/>
            </a:xfrm>
          </p:grpSpPr>
          <p:sp>
            <p:nvSpPr>
              <p:cNvPr id="20543" name="Oval 46"/>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44" name="Line 47"/>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10" name="Group 48"/>
            <p:cNvGrpSpPr>
              <a:grpSpLocks/>
            </p:cNvGrpSpPr>
            <p:nvPr/>
          </p:nvGrpSpPr>
          <p:grpSpPr bwMode="auto">
            <a:xfrm>
              <a:off x="1377" y="3330"/>
              <a:ext cx="192" cy="192"/>
              <a:chOff x="2744" y="3768"/>
              <a:chExt cx="192" cy="192"/>
            </a:xfrm>
          </p:grpSpPr>
          <p:sp>
            <p:nvSpPr>
              <p:cNvPr id="20541" name="Oval 49"/>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42" name="Line 50"/>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sp>
          <p:nvSpPr>
            <p:cNvPr id="20504" name="Oval 52"/>
            <p:cNvSpPr>
              <a:spLocks noChangeArrowheads="1"/>
            </p:cNvSpPr>
            <p:nvPr/>
          </p:nvSpPr>
          <p:spPr bwMode="auto">
            <a:xfrm>
              <a:off x="1341" y="3531"/>
              <a:ext cx="192" cy="192"/>
            </a:xfrm>
            <a:prstGeom prst="ellipse">
              <a:avLst/>
            </a:prstGeom>
            <a:noFill/>
            <a:ln w="9525">
              <a:solidFill>
                <a:schemeClr val="tx1"/>
              </a:solidFill>
              <a:round/>
              <a:headEnd/>
              <a:tailEnd/>
            </a:ln>
          </p:spPr>
          <p:txBody>
            <a:bodyPr wrap="none" anchor="ctr"/>
            <a:lstStyle/>
            <a:p>
              <a:endParaRPr lang="en-US"/>
            </a:p>
          </p:txBody>
        </p:sp>
        <p:sp>
          <p:nvSpPr>
            <p:cNvPr id="20505" name="Line 53"/>
            <p:cNvSpPr>
              <a:spLocks noChangeShapeType="1"/>
            </p:cNvSpPr>
            <p:nvPr/>
          </p:nvSpPr>
          <p:spPr bwMode="auto">
            <a:xfrm flipV="1">
              <a:off x="1513" y="3627"/>
              <a:ext cx="18" cy="57"/>
            </a:xfrm>
            <a:prstGeom prst="line">
              <a:avLst/>
            </a:prstGeom>
            <a:noFill/>
            <a:ln w="9525">
              <a:solidFill>
                <a:schemeClr val="tx1"/>
              </a:solidFill>
              <a:round/>
              <a:headEnd/>
              <a:tailEnd type="triangle" w="med" len="med"/>
            </a:ln>
          </p:spPr>
          <p:txBody>
            <a:bodyPr/>
            <a:lstStyle/>
            <a:p>
              <a:endParaRPr lang="en-US"/>
            </a:p>
          </p:txBody>
        </p:sp>
        <p:grpSp>
          <p:nvGrpSpPr>
            <p:cNvPr id="11" name="Group 54"/>
            <p:cNvGrpSpPr>
              <a:grpSpLocks/>
            </p:cNvGrpSpPr>
            <p:nvPr/>
          </p:nvGrpSpPr>
          <p:grpSpPr bwMode="auto">
            <a:xfrm>
              <a:off x="1206" y="3687"/>
              <a:ext cx="192" cy="192"/>
              <a:chOff x="2744" y="3768"/>
              <a:chExt cx="192" cy="192"/>
            </a:xfrm>
          </p:grpSpPr>
          <p:sp>
            <p:nvSpPr>
              <p:cNvPr id="20539" name="Oval 55"/>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40" name="Line 56"/>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13" name="Group 57"/>
            <p:cNvGrpSpPr>
              <a:grpSpLocks/>
            </p:cNvGrpSpPr>
            <p:nvPr/>
          </p:nvGrpSpPr>
          <p:grpSpPr bwMode="auto">
            <a:xfrm>
              <a:off x="1017" y="3771"/>
              <a:ext cx="192" cy="192"/>
              <a:chOff x="2744" y="3768"/>
              <a:chExt cx="192" cy="192"/>
            </a:xfrm>
          </p:grpSpPr>
          <p:sp>
            <p:nvSpPr>
              <p:cNvPr id="20537" name="Oval 58"/>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38" name="Line 59"/>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14" name="Group 60"/>
            <p:cNvGrpSpPr>
              <a:grpSpLocks/>
            </p:cNvGrpSpPr>
            <p:nvPr/>
          </p:nvGrpSpPr>
          <p:grpSpPr bwMode="auto">
            <a:xfrm>
              <a:off x="816" y="3762"/>
              <a:ext cx="192" cy="192"/>
              <a:chOff x="2744" y="3768"/>
              <a:chExt cx="192" cy="192"/>
            </a:xfrm>
          </p:grpSpPr>
          <p:sp>
            <p:nvSpPr>
              <p:cNvPr id="20535" name="Oval 61"/>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36" name="Line 62"/>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sp>
          <p:nvSpPr>
            <p:cNvPr id="20509" name="Oval 64"/>
            <p:cNvSpPr>
              <a:spLocks noChangeArrowheads="1"/>
            </p:cNvSpPr>
            <p:nvPr/>
          </p:nvSpPr>
          <p:spPr bwMode="auto">
            <a:xfrm>
              <a:off x="480" y="2880"/>
              <a:ext cx="1104" cy="1104"/>
            </a:xfrm>
            <a:prstGeom prst="ellipse">
              <a:avLst/>
            </a:prstGeom>
            <a:noFill/>
            <a:ln w="28575">
              <a:solidFill>
                <a:schemeClr val="tx1"/>
              </a:solidFill>
              <a:round/>
              <a:headEnd/>
              <a:tailEnd/>
            </a:ln>
          </p:spPr>
          <p:txBody>
            <a:bodyPr wrap="none" anchor="ctr"/>
            <a:lstStyle/>
            <a:p>
              <a:endParaRPr lang="en-US"/>
            </a:p>
          </p:txBody>
        </p:sp>
        <p:grpSp>
          <p:nvGrpSpPr>
            <p:cNvPr id="15" name="Group 66"/>
            <p:cNvGrpSpPr>
              <a:grpSpLocks/>
            </p:cNvGrpSpPr>
            <p:nvPr/>
          </p:nvGrpSpPr>
          <p:grpSpPr bwMode="auto">
            <a:xfrm>
              <a:off x="639" y="3675"/>
              <a:ext cx="192" cy="192"/>
              <a:chOff x="2744" y="3768"/>
              <a:chExt cx="192" cy="192"/>
            </a:xfrm>
          </p:grpSpPr>
          <p:sp>
            <p:nvSpPr>
              <p:cNvPr id="20533" name="Oval 67"/>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34" name="Line 68"/>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16" name="Group 69"/>
            <p:cNvGrpSpPr>
              <a:grpSpLocks/>
            </p:cNvGrpSpPr>
            <p:nvPr/>
          </p:nvGrpSpPr>
          <p:grpSpPr bwMode="auto">
            <a:xfrm>
              <a:off x="756" y="3504"/>
              <a:ext cx="192" cy="192"/>
              <a:chOff x="2744" y="3768"/>
              <a:chExt cx="192" cy="192"/>
            </a:xfrm>
          </p:grpSpPr>
          <p:sp>
            <p:nvSpPr>
              <p:cNvPr id="20531" name="Oval 70"/>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32" name="Line 71"/>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17" name="Group 72"/>
            <p:cNvGrpSpPr>
              <a:grpSpLocks/>
            </p:cNvGrpSpPr>
            <p:nvPr/>
          </p:nvGrpSpPr>
          <p:grpSpPr bwMode="auto">
            <a:xfrm>
              <a:off x="768" y="3264"/>
              <a:ext cx="192" cy="192"/>
              <a:chOff x="2744" y="3768"/>
              <a:chExt cx="192" cy="192"/>
            </a:xfrm>
          </p:grpSpPr>
          <p:sp>
            <p:nvSpPr>
              <p:cNvPr id="20529" name="Oval 73"/>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30" name="Line 74"/>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18" name="Group 75"/>
            <p:cNvGrpSpPr>
              <a:grpSpLocks/>
            </p:cNvGrpSpPr>
            <p:nvPr/>
          </p:nvGrpSpPr>
          <p:grpSpPr bwMode="auto">
            <a:xfrm>
              <a:off x="912" y="3120"/>
              <a:ext cx="192" cy="192"/>
              <a:chOff x="2744" y="3768"/>
              <a:chExt cx="192" cy="192"/>
            </a:xfrm>
          </p:grpSpPr>
          <p:sp>
            <p:nvSpPr>
              <p:cNvPr id="20527" name="Oval 76"/>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28" name="Line 77"/>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19" name="Group 78"/>
            <p:cNvGrpSpPr>
              <a:grpSpLocks/>
            </p:cNvGrpSpPr>
            <p:nvPr/>
          </p:nvGrpSpPr>
          <p:grpSpPr bwMode="auto">
            <a:xfrm>
              <a:off x="1104" y="3216"/>
              <a:ext cx="192" cy="192"/>
              <a:chOff x="2744" y="3768"/>
              <a:chExt cx="192" cy="192"/>
            </a:xfrm>
          </p:grpSpPr>
          <p:sp>
            <p:nvSpPr>
              <p:cNvPr id="20525" name="Oval 79"/>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26" name="Line 80"/>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20" name="Group 81"/>
            <p:cNvGrpSpPr>
              <a:grpSpLocks/>
            </p:cNvGrpSpPr>
            <p:nvPr/>
          </p:nvGrpSpPr>
          <p:grpSpPr bwMode="auto">
            <a:xfrm>
              <a:off x="1152" y="3456"/>
              <a:ext cx="192" cy="192"/>
              <a:chOff x="2744" y="3768"/>
              <a:chExt cx="192" cy="192"/>
            </a:xfrm>
          </p:grpSpPr>
          <p:sp>
            <p:nvSpPr>
              <p:cNvPr id="20523" name="Oval 82"/>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24" name="Line 83"/>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21" name="Group 84"/>
            <p:cNvGrpSpPr>
              <a:grpSpLocks/>
            </p:cNvGrpSpPr>
            <p:nvPr/>
          </p:nvGrpSpPr>
          <p:grpSpPr bwMode="auto">
            <a:xfrm>
              <a:off x="960" y="3552"/>
              <a:ext cx="192" cy="192"/>
              <a:chOff x="2744" y="3768"/>
              <a:chExt cx="192" cy="192"/>
            </a:xfrm>
          </p:grpSpPr>
          <p:sp>
            <p:nvSpPr>
              <p:cNvPr id="20521" name="Oval 85"/>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22" name="Line 86"/>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grpSp>
          <p:nvGrpSpPr>
            <p:cNvPr id="22" name="Group 87"/>
            <p:cNvGrpSpPr>
              <a:grpSpLocks/>
            </p:cNvGrpSpPr>
            <p:nvPr/>
          </p:nvGrpSpPr>
          <p:grpSpPr bwMode="auto">
            <a:xfrm>
              <a:off x="960" y="3360"/>
              <a:ext cx="192" cy="192"/>
              <a:chOff x="2744" y="3768"/>
              <a:chExt cx="192" cy="192"/>
            </a:xfrm>
          </p:grpSpPr>
          <p:sp>
            <p:nvSpPr>
              <p:cNvPr id="20519" name="Oval 88"/>
              <p:cNvSpPr>
                <a:spLocks noChangeArrowheads="1"/>
              </p:cNvSpPr>
              <p:nvPr/>
            </p:nvSpPr>
            <p:spPr bwMode="auto">
              <a:xfrm>
                <a:off x="2744" y="3768"/>
                <a:ext cx="192" cy="192"/>
              </a:xfrm>
              <a:prstGeom prst="ellipse">
                <a:avLst/>
              </a:prstGeom>
              <a:noFill/>
              <a:ln w="9525">
                <a:solidFill>
                  <a:schemeClr val="tx1"/>
                </a:solidFill>
                <a:round/>
                <a:headEnd/>
                <a:tailEnd/>
              </a:ln>
            </p:spPr>
            <p:txBody>
              <a:bodyPr wrap="none" anchor="ctr"/>
              <a:lstStyle/>
              <a:p>
                <a:endParaRPr lang="en-US"/>
              </a:p>
            </p:txBody>
          </p:sp>
          <p:sp>
            <p:nvSpPr>
              <p:cNvPr id="20520" name="Line 89"/>
              <p:cNvSpPr>
                <a:spLocks noChangeShapeType="1"/>
              </p:cNvSpPr>
              <p:nvPr/>
            </p:nvSpPr>
            <p:spPr bwMode="auto">
              <a:xfrm flipV="1">
                <a:off x="2916" y="3864"/>
                <a:ext cx="18" cy="57"/>
              </a:xfrm>
              <a:prstGeom prst="line">
                <a:avLst/>
              </a:prstGeom>
              <a:noFill/>
              <a:ln w="9525">
                <a:solidFill>
                  <a:schemeClr val="tx1"/>
                </a:solidFill>
                <a:round/>
                <a:headEnd/>
                <a:tailEnd type="triangle" w="med" len="med"/>
              </a:ln>
            </p:spPr>
            <p:txBody>
              <a:bodyPr/>
              <a:lstStyle/>
              <a:p>
                <a:endParaRPr lang="en-US"/>
              </a:p>
            </p:txBody>
          </p:sp>
        </p:grpSp>
        <p:sp>
          <p:nvSpPr>
            <p:cNvPr id="20518" name="Line 90"/>
            <p:cNvSpPr>
              <a:spLocks noChangeShapeType="1"/>
            </p:cNvSpPr>
            <p:nvPr/>
          </p:nvSpPr>
          <p:spPr bwMode="auto">
            <a:xfrm flipV="1">
              <a:off x="1566" y="3504"/>
              <a:ext cx="18" cy="57"/>
            </a:xfrm>
            <a:prstGeom prst="line">
              <a:avLst/>
            </a:prstGeom>
            <a:noFill/>
            <a:ln w="28575">
              <a:solidFill>
                <a:schemeClr val="tx1"/>
              </a:solidFill>
              <a:round/>
              <a:headEnd/>
              <a:tailEnd type="triangle" w="lg" len="lg"/>
            </a:ln>
          </p:spPr>
          <p:txBody>
            <a:bodyPr/>
            <a:lstStyle/>
            <a:p>
              <a:endParaRPr lang="en-US"/>
            </a:p>
          </p:txBody>
        </p:sp>
      </p:grpSp>
      <p:pic>
        <p:nvPicPr>
          <p:cNvPr id="75" name="Picture 95" descr="monster640"/>
          <p:cNvPicPr>
            <a:picLocks noChangeAspect="1" noChangeArrowheads="1"/>
          </p:cNvPicPr>
          <p:nvPr/>
        </p:nvPicPr>
        <p:blipFill>
          <a:blip r:embed="rId8" cstate="print"/>
          <a:srcRect/>
          <a:stretch>
            <a:fillRect/>
          </a:stretch>
        </p:blipFill>
        <p:spPr bwMode="auto">
          <a:xfrm>
            <a:off x="4394200" y="2313548"/>
            <a:ext cx="1676400" cy="1819275"/>
          </a:xfrm>
          <a:prstGeom prst="rect">
            <a:avLst/>
          </a:prstGeom>
          <a:noFill/>
          <a:ln w="9525">
            <a:noFill/>
            <a:miter lim="800000"/>
            <a:headEnd/>
            <a:tailEnd/>
          </a:ln>
        </p:spPr>
      </p:pic>
      <p:sp>
        <p:nvSpPr>
          <p:cNvPr id="76" name="Oval 96"/>
          <p:cNvSpPr>
            <a:spLocks noChangeArrowheads="1"/>
          </p:cNvSpPr>
          <p:nvPr/>
        </p:nvSpPr>
        <p:spPr bwMode="auto">
          <a:xfrm>
            <a:off x="7162800" y="2161148"/>
            <a:ext cx="1219200" cy="1219200"/>
          </a:xfrm>
          <a:prstGeom prst="ellipse">
            <a:avLst/>
          </a:prstGeom>
          <a:noFill/>
          <a:ln w="9525">
            <a:solidFill>
              <a:schemeClr val="tx1"/>
            </a:solidFill>
            <a:round/>
            <a:headEnd/>
            <a:tailEnd/>
          </a:ln>
          <a:scene3d>
            <a:camera prst="legacyPerspectiveTop">
              <a:rot lat="18600000" lon="0" rev="0"/>
            </a:camera>
            <a:lightRig rig="legacyFlat2" dir="b"/>
          </a:scene3d>
          <a:sp3d extrusionH="989000" prstMaterial="legacyMetal">
            <a:bevelT w="13500" h="13500" prst="angle"/>
            <a:bevelB w="13500" h="13500" prst="angle"/>
            <a:extrusionClr>
              <a:srgbClr val="DDDDDD"/>
            </a:extrusionClr>
          </a:sp3d>
        </p:spPr>
        <p:txBody>
          <a:bodyPr wrap="none" anchor="ctr">
            <a:flatTx/>
          </a:bodyPr>
          <a:lstStyle/>
          <a:p>
            <a:endParaRPr lang="en-US"/>
          </a:p>
        </p:txBody>
      </p:sp>
      <p:sp>
        <p:nvSpPr>
          <p:cNvPr id="77" name="Freeform 97"/>
          <p:cNvSpPr>
            <a:spLocks/>
          </p:cNvSpPr>
          <p:nvPr/>
        </p:nvSpPr>
        <p:spPr bwMode="auto">
          <a:xfrm>
            <a:off x="7078663" y="3029511"/>
            <a:ext cx="1354137" cy="579437"/>
          </a:xfrm>
          <a:custGeom>
            <a:avLst/>
            <a:gdLst>
              <a:gd name="T0" fmla="*/ 12599983 w 853"/>
              <a:gd name="T1" fmla="*/ 0 h 365"/>
              <a:gd name="T2" fmla="*/ 73083711 w 853"/>
              <a:gd name="T3" fmla="*/ 443547117 h 365"/>
              <a:gd name="T4" fmla="*/ 456147319 w 853"/>
              <a:gd name="T5" fmla="*/ 786288072 h 365"/>
              <a:gd name="T6" fmla="*/ 1565015660 w 853"/>
              <a:gd name="T7" fmla="*/ 866933002 h 365"/>
              <a:gd name="T8" fmla="*/ 2147483647 w 853"/>
              <a:gd name="T9" fmla="*/ 463708350 h 365"/>
              <a:gd name="T10" fmla="*/ 0 60000 65536"/>
              <a:gd name="T11" fmla="*/ 0 60000 65536"/>
              <a:gd name="T12" fmla="*/ 0 60000 65536"/>
              <a:gd name="T13" fmla="*/ 0 60000 65536"/>
              <a:gd name="T14" fmla="*/ 0 60000 65536"/>
              <a:gd name="T15" fmla="*/ 0 w 853"/>
              <a:gd name="T16" fmla="*/ 0 h 365"/>
              <a:gd name="T17" fmla="*/ 853 w 853"/>
              <a:gd name="T18" fmla="*/ 365 h 365"/>
            </a:gdLst>
            <a:ahLst/>
            <a:cxnLst>
              <a:cxn ang="T10">
                <a:pos x="T0" y="T1"/>
              </a:cxn>
              <a:cxn ang="T11">
                <a:pos x="T2" y="T3"/>
              </a:cxn>
              <a:cxn ang="T12">
                <a:pos x="T4" y="T5"/>
              </a:cxn>
              <a:cxn ang="T13">
                <a:pos x="T6" y="T7"/>
              </a:cxn>
              <a:cxn ang="T14">
                <a:pos x="T8" y="T9"/>
              </a:cxn>
            </a:cxnLst>
            <a:rect l="T15" t="T16" r="T17" b="T18"/>
            <a:pathLst>
              <a:path w="853" h="365">
                <a:moveTo>
                  <a:pt x="5" y="0"/>
                </a:moveTo>
                <a:cubicBezTo>
                  <a:pt x="9" y="29"/>
                  <a:pt x="0" y="124"/>
                  <a:pt x="29" y="176"/>
                </a:cubicBezTo>
                <a:cubicBezTo>
                  <a:pt x="58" y="228"/>
                  <a:pt x="82" y="284"/>
                  <a:pt x="181" y="312"/>
                </a:cubicBezTo>
                <a:cubicBezTo>
                  <a:pt x="280" y="340"/>
                  <a:pt x="509" y="365"/>
                  <a:pt x="621" y="344"/>
                </a:cubicBezTo>
                <a:cubicBezTo>
                  <a:pt x="733" y="323"/>
                  <a:pt x="814" y="211"/>
                  <a:pt x="853" y="184"/>
                </a:cubicBezTo>
              </a:path>
            </a:pathLst>
          </a:custGeom>
          <a:noFill/>
          <a:ln w="9525">
            <a:solidFill>
              <a:schemeClr val="bg2"/>
            </a:solidFill>
            <a:round/>
            <a:headEnd/>
            <a:tailEnd type="triangle" w="lg" len="lg"/>
          </a:ln>
          <a:scene3d>
            <a:camera prst="legacyPerspectiveTop">
              <a:rot lat="20099994" lon="0" rev="0"/>
            </a:camera>
            <a:lightRig rig="legacyFlat3" dir="b"/>
          </a:scene3d>
          <a:sp3d extrusionH="227000" prstMaterial="legacyMatte">
            <a:bevelT w="13500" h="13500" prst="angle"/>
            <a:bevelB w="13500" h="13500" prst="angle"/>
            <a:extrusionClr>
              <a:srgbClr val="FF0000"/>
            </a:extrusionClr>
          </a:sp3d>
        </p:spPr>
        <p:txBody>
          <a:bodyPr>
            <a:flatTx/>
          </a:bodyPr>
          <a:lstStyle/>
          <a:p>
            <a:endParaRPr lang="en-US"/>
          </a:p>
        </p:txBody>
      </p:sp>
      <p:pic>
        <p:nvPicPr>
          <p:cNvPr id="78" name="Picture 99" descr="txp_fig"/>
          <p:cNvPicPr>
            <a:picLocks noChangeAspect="1" noChangeArrowheads="1"/>
          </p:cNvPicPr>
          <p:nvPr>
            <p:custDataLst>
              <p:tags r:id="rId2"/>
            </p:custDataLst>
          </p:nvPr>
        </p:nvPicPr>
        <p:blipFill>
          <a:blip r:embed="rId9" cstate="print"/>
          <a:srcRect/>
          <a:stretch>
            <a:fillRect/>
          </a:stretch>
        </p:blipFill>
        <p:spPr bwMode="auto">
          <a:xfrm>
            <a:off x="8432800" y="3456548"/>
            <a:ext cx="428625" cy="304800"/>
          </a:xfrm>
          <a:prstGeom prst="rect">
            <a:avLst/>
          </a:prstGeom>
          <a:noFill/>
          <a:ln w="9525">
            <a:noFill/>
            <a:miter lim="800000"/>
            <a:headEnd/>
            <a:tailEnd/>
          </a:ln>
        </p:spPr>
      </p:pic>
      <p:sp>
        <p:nvSpPr>
          <p:cNvPr id="79" name="AutoShape 100"/>
          <p:cNvSpPr>
            <a:spLocks noChangeArrowheads="1"/>
          </p:cNvSpPr>
          <p:nvPr/>
        </p:nvSpPr>
        <p:spPr bwMode="auto">
          <a:xfrm>
            <a:off x="6070600" y="2999348"/>
            <a:ext cx="838200" cy="533400"/>
          </a:xfrm>
          <a:prstGeom prst="leftRightArrow">
            <a:avLst>
              <a:gd name="adj1" fmla="val 50000"/>
              <a:gd name="adj2" fmla="val 31429"/>
            </a:avLst>
          </a:prstGeom>
          <a:solidFill>
            <a:schemeClr val="accent1"/>
          </a:solidFill>
          <a:ln w="9525">
            <a:solidFill>
              <a:schemeClr val="tx1"/>
            </a:solidFill>
            <a:miter lim="800000"/>
            <a:headEnd/>
            <a:tailEnd/>
          </a:ln>
        </p:spPr>
        <p:txBody>
          <a:bodyPr wrap="none" anchor="ctr"/>
          <a:lstStyle/>
          <a:p>
            <a:endParaRPr lang="en-US"/>
          </a:p>
        </p:txBody>
      </p:sp>
      <p:sp>
        <p:nvSpPr>
          <p:cNvPr id="80" name="Line 6"/>
          <p:cNvSpPr>
            <a:spLocks noChangeShapeType="1"/>
          </p:cNvSpPr>
          <p:nvPr/>
        </p:nvSpPr>
        <p:spPr bwMode="auto">
          <a:xfrm>
            <a:off x="4546600" y="2694548"/>
            <a:ext cx="0" cy="990600"/>
          </a:xfrm>
          <a:prstGeom prst="line">
            <a:avLst/>
          </a:prstGeom>
          <a:noFill/>
          <a:ln w="28575">
            <a:solidFill>
              <a:schemeClr val="tx1"/>
            </a:solidFill>
            <a:round/>
            <a:headEnd type="triangle" w="med" len="med"/>
            <a:tailEnd type="triangle" w="med" len="med"/>
          </a:ln>
        </p:spPr>
        <p:txBody>
          <a:bodyPr/>
          <a:lstStyle/>
          <a:p>
            <a:endParaRPr lang="en-US"/>
          </a:p>
        </p:txBody>
      </p:sp>
      <p:sp>
        <p:nvSpPr>
          <p:cNvPr id="81" name="Line 7"/>
          <p:cNvSpPr>
            <a:spLocks noChangeShapeType="1"/>
          </p:cNvSpPr>
          <p:nvPr/>
        </p:nvSpPr>
        <p:spPr bwMode="auto">
          <a:xfrm flipH="1">
            <a:off x="4699000" y="2161148"/>
            <a:ext cx="1066800" cy="0"/>
          </a:xfrm>
          <a:prstGeom prst="line">
            <a:avLst/>
          </a:prstGeom>
          <a:noFill/>
          <a:ln w="28575">
            <a:solidFill>
              <a:schemeClr val="tx1"/>
            </a:solidFill>
            <a:round/>
            <a:headEnd type="triangle" w="med" len="med"/>
            <a:tailEnd type="triangle" w="med" len="med"/>
          </a:ln>
        </p:spPr>
        <p:txBody>
          <a:bodyPr/>
          <a:lstStyle/>
          <a:p>
            <a:endParaRPr lang="en-US"/>
          </a:p>
        </p:txBody>
      </p:sp>
      <p:pic>
        <p:nvPicPr>
          <p:cNvPr id="82" name="Picture 13" descr="txp_fig"/>
          <p:cNvPicPr>
            <a:picLocks noChangeAspect="1" noChangeArrowheads="1"/>
          </p:cNvPicPr>
          <p:nvPr>
            <p:custDataLst>
              <p:tags r:id="rId3"/>
            </p:custDataLst>
          </p:nvPr>
        </p:nvPicPr>
        <p:blipFill>
          <a:blip r:embed="rId10" cstate="print"/>
          <a:srcRect/>
          <a:stretch>
            <a:fillRect/>
          </a:stretch>
        </p:blipFill>
        <p:spPr bwMode="auto">
          <a:xfrm>
            <a:off x="4394200" y="1729648"/>
            <a:ext cx="1997075" cy="190500"/>
          </a:xfrm>
          <a:prstGeom prst="rect">
            <a:avLst/>
          </a:prstGeom>
          <a:noFill/>
          <a:ln w="9525">
            <a:noFill/>
            <a:miter lim="800000"/>
            <a:headEnd/>
            <a:tailEnd/>
          </a:ln>
        </p:spPr>
      </p:pic>
      <p:pic>
        <p:nvPicPr>
          <p:cNvPr id="83" name="Picture 15" descr="txp_fig"/>
          <p:cNvPicPr>
            <a:picLocks noChangeAspect="1" noChangeArrowheads="1"/>
          </p:cNvPicPr>
          <p:nvPr>
            <p:custDataLst>
              <p:tags r:id="rId4"/>
            </p:custDataLst>
          </p:nvPr>
        </p:nvPicPr>
        <p:blipFill>
          <a:blip r:embed="rId11" cstate="print"/>
          <a:srcRect/>
          <a:stretch>
            <a:fillRect/>
          </a:stretch>
        </p:blipFill>
        <p:spPr bwMode="auto">
          <a:xfrm>
            <a:off x="2641600" y="2465948"/>
            <a:ext cx="2008188" cy="190500"/>
          </a:xfrm>
          <a:prstGeom prst="rect">
            <a:avLst/>
          </a:prstGeom>
          <a:noFill/>
          <a:ln w="9525">
            <a:noFill/>
            <a:miter lim="800000"/>
            <a:headEnd/>
            <a:tailEnd/>
          </a:ln>
        </p:spPr>
      </p:pic>
      <p:pic>
        <p:nvPicPr>
          <p:cNvPr id="84" name="Picture 17" descr="txp_fig"/>
          <p:cNvPicPr>
            <a:picLocks noChangeAspect="1" noChangeArrowheads="1"/>
          </p:cNvPicPr>
          <p:nvPr>
            <p:custDataLst>
              <p:tags r:id="rId5"/>
            </p:custDataLst>
          </p:nvPr>
        </p:nvPicPr>
        <p:blipFill>
          <a:blip r:embed="rId12" cstate="print"/>
          <a:srcRect/>
          <a:stretch>
            <a:fillRect/>
          </a:stretch>
        </p:blipFill>
        <p:spPr bwMode="auto">
          <a:xfrm>
            <a:off x="2870200" y="3608948"/>
            <a:ext cx="1581150" cy="19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blinds(horizontal)">
                                      <p:cBhvr>
                                        <p:cTn id="15" dur="500"/>
                                        <p:tgtEl>
                                          <p:spTgt spid="7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blinds(horizontal)">
                                      <p:cBhvr>
                                        <p:cTn id="18" dur="500"/>
                                        <p:tgtEl>
                                          <p:spTgt spid="7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blinds(horizontal)">
                                      <p:cBhvr>
                                        <p:cTn id="21" dur="500"/>
                                        <p:tgtEl>
                                          <p:spTgt spid="77"/>
                                        </p:tgtEl>
                                      </p:cBhvr>
                                    </p:animEffect>
                                  </p:childTnLst>
                                </p:cTn>
                              </p:par>
                              <p:par>
                                <p:cTn id="22" presetID="3" presetClass="entr" presetSubtype="10" fill="hold"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blinds(horizontal)">
                                      <p:cBhvr>
                                        <p:cTn id="24" dur="500"/>
                                        <p:tgtEl>
                                          <p:spTgt spid="7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blinds(horizontal)">
                                      <p:cBhvr>
                                        <p:cTn id="27" dur="500"/>
                                        <p:tgtEl>
                                          <p:spTgt spid="79"/>
                                        </p:tgtEl>
                                      </p:cBhvr>
                                    </p:animEffect>
                                  </p:childTnLst>
                                </p:cTn>
                              </p:par>
                              <p:par>
                                <p:cTn id="28" presetID="10" presetClass="entr" presetSubtype="0" fill="hold"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500"/>
                                        <p:tgtEl>
                                          <p:spTgt spid="82"/>
                                        </p:tgtEl>
                                      </p:cBhvr>
                                    </p:animEffect>
                                  </p:childTnLst>
                                </p:cTn>
                              </p:par>
                              <p:par>
                                <p:cTn id="31" presetID="10" presetClass="entr" presetSubtype="0" fill="hold" nodeType="with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fade">
                                      <p:cBhvr>
                                        <p:cTn id="33" dur="500"/>
                                        <p:tgtEl>
                                          <p:spTgt spid="8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fade">
                                      <p:cBhvr>
                                        <p:cTn id="36" dur="500"/>
                                        <p:tgtEl>
                                          <p:spTgt spid="8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6" grpId="0" animBg="1"/>
      <p:bldP spid="77" grpId="0" animBg="1"/>
      <p:bldP spid="79" grpId="0" animBg="1"/>
      <p:bldP spid="80" grpId="0" animBg="1"/>
      <p:bldP spid="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114550" y="381000"/>
            <a:ext cx="4919663" cy="457200"/>
          </a:xfrm>
          <a:prstGeom prst="rect">
            <a:avLst/>
          </a:prstGeom>
          <a:noFill/>
          <a:ln w="9525">
            <a:noFill/>
            <a:miter lim="800000"/>
            <a:headEnd/>
            <a:tailEnd/>
          </a:ln>
        </p:spPr>
        <p:txBody>
          <a:bodyPr wrap="none">
            <a:spAutoFit/>
          </a:bodyPr>
          <a:lstStyle/>
          <a:p>
            <a:r>
              <a:rPr lang="en-US" sz="2400" i="1" u="sng">
                <a:latin typeface="Trebuchet MS" pitchFamily="-112" charset="0"/>
              </a:rPr>
              <a:t>Generating Strong Magnetic Fields</a:t>
            </a:r>
          </a:p>
        </p:txBody>
      </p:sp>
      <p:sp>
        <p:nvSpPr>
          <p:cNvPr id="43012" name="Rectangle 5"/>
          <p:cNvSpPr>
            <a:spLocks noChangeArrowheads="1"/>
          </p:cNvSpPr>
          <p:nvPr/>
        </p:nvSpPr>
        <p:spPr bwMode="auto">
          <a:xfrm>
            <a:off x="439737" y="1143000"/>
            <a:ext cx="6011863" cy="1190625"/>
          </a:xfrm>
          <a:prstGeom prst="rect">
            <a:avLst/>
          </a:prstGeom>
          <a:noFill/>
          <a:ln w="9525">
            <a:noFill/>
            <a:miter lim="800000"/>
            <a:headEnd/>
            <a:tailEnd/>
          </a:ln>
        </p:spPr>
        <p:txBody>
          <a:bodyPr anchor="ctr">
            <a:spAutoFit/>
          </a:bodyPr>
          <a:lstStyle/>
          <a:p>
            <a:r>
              <a:rPr lang="en-US" sz="1800" dirty="0">
                <a:latin typeface="Trebuchet MS" pitchFamily="-112" charset="0"/>
              </a:rPr>
              <a:t>Will it be “easier” to generate a 0.5-T magnetic flux </a:t>
            </a:r>
            <a:r>
              <a:rPr lang="en-US" sz="1800" dirty="0" smtClean="0">
                <a:latin typeface="Trebuchet MS" pitchFamily="-112" charset="0"/>
              </a:rPr>
              <a:t>density </a:t>
            </a:r>
            <a:r>
              <a:rPr lang="en-US" sz="1800" dirty="0">
                <a:latin typeface="Trebuchet MS" pitchFamily="-112" charset="0"/>
              </a:rPr>
              <a:t>with a permanent magnet or an electromagnet ?</a:t>
            </a:r>
          </a:p>
          <a:p>
            <a:endParaRPr lang="en-US" sz="1800" dirty="0">
              <a:latin typeface="Trebuchet MS" pitchFamily="-112" charset="0"/>
            </a:endParaRPr>
          </a:p>
          <a:p>
            <a:r>
              <a:rPr lang="en-US" sz="1800" dirty="0">
                <a:latin typeface="Trebuchet MS" pitchFamily="-112" charset="0"/>
              </a:rPr>
              <a:t>Why ?</a:t>
            </a:r>
          </a:p>
        </p:txBody>
      </p:sp>
      <p:grpSp>
        <p:nvGrpSpPr>
          <p:cNvPr id="2" name="Group 14"/>
          <p:cNvGrpSpPr>
            <a:grpSpLocks/>
          </p:cNvGrpSpPr>
          <p:nvPr/>
        </p:nvGrpSpPr>
        <p:grpSpPr bwMode="auto">
          <a:xfrm>
            <a:off x="1038225" y="5219700"/>
            <a:ext cx="7062788" cy="990600"/>
            <a:chOff x="888" y="3288"/>
            <a:chExt cx="4449" cy="624"/>
          </a:xfrm>
        </p:grpSpPr>
        <p:pic>
          <p:nvPicPr>
            <p:cNvPr id="43019" name="Picture 10" descr="txp_fig"/>
            <p:cNvPicPr>
              <a:picLocks noChangeAspect="1" noChangeArrowheads="1"/>
            </p:cNvPicPr>
            <p:nvPr>
              <p:custDataLst>
                <p:tags r:id="rId4"/>
              </p:custDataLst>
            </p:nvPr>
          </p:nvPicPr>
          <p:blipFill>
            <a:blip r:embed="rId7" cstate="print"/>
            <a:srcRect/>
            <a:stretch>
              <a:fillRect/>
            </a:stretch>
          </p:blipFill>
          <p:spPr bwMode="auto">
            <a:xfrm>
              <a:off x="3717" y="3528"/>
              <a:ext cx="460" cy="145"/>
            </a:xfrm>
            <a:prstGeom prst="rect">
              <a:avLst/>
            </a:prstGeom>
            <a:noFill/>
            <a:ln w="9525">
              <a:noFill/>
              <a:miter lim="800000"/>
              <a:headEnd/>
              <a:tailEnd/>
            </a:ln>
          </p:spPr>
        </p:pic>
        <p:pic>
          <p:nvPicPr>
            <p:cNvPr id="43020" name="Picture 14" descr="txp_fig"/>
            <p:cNvPicPr>
              <a:picLocks noChangeAspect="1" noChangeArrowheads="1"/>
            </p:cNvPicPr>
            <p:nvPr>
              <p:custDataLst>
                <p:tags r:id="rId5"/>
              </p:custDataLst>
            </p:nvPr>
          </p:nvPicPr>
          <p:blipFill>
            <a:blip r:embed="rId8" cstate="print"/>
            <a:srcRect/>
            <a:stretch>
              <a:fillRect/>
            </a:stretch>
          </p:blipFill>
          <p:spPr bwMode="auto">
            <a:xfrm>
              <a:off x="888" y="3330"/>
              <a:ext cx="2221" cy="545"/>
            </a:xfrm>
            <a:prstGeom prst="rect">
              <a:avLst/>
            </a:prstGeom>
            <a:noFill/>
            <a:ln w="9525">
              <a:noFill/>
              <a:miter lim="800000"/>
              <a:headEnd/>
              <a:tailEnd/>
            </a:ln>
          </p:spPr>
        </p:pic>
        <p:sp>
          <p:nvSpPr>
            <p:cNvPr id="43021" name="Rectangle 15"/>
            <p:cNvSpPr>
              <a:spLocks noChangeArrowheads="1"/>
            </p:cNvSpPr>
            <p:nvPr/>
          </p:nvSpPr>
          <p:spPr bwMode="auto">
            <a:xfrm>
              <a:off x="4298" y="3288"/>
              <a:ext cx="1039" cy="624"/>
            </a:xfrm>
            <a:prstGeom prst="rect">
              <a:avLst/>
            </a:prstGeom>
            <a:noFill/>
            <a:ln w="9525">
              <a:solidFill>
                <a:schemeClr val="tx1"/>
              </a:solidFill>
              <a:miter lim="800000"/>
              <a:headEnd/>
              <a:tailEnd/>
            </a:ln>
          </p:spPr>
          <p:txBody>
            <a:bodyPr wrap="none" anchor="ctr"/>
            <a:lstStyle/>
            <a:p>
              <a:endParaRPr lang="en-US" sz="1800">
                <a:latin typeface="Trebuchet MS" pitchFamily="-112" charset="0"/>
              </a:endParaRPr>
            </a:p>
          </p:txBody>
        </p:sp>
      </p:grpSp>
      <p:sp>
        <p:nvSpPr>
          <p:cNvPr id="43018" name="Text Box 12"/>
          <p:cNvSpPr txBox="1">
            <a:spLocks noChangeArrowheads="1"/>
          </p:cNvSpPr>
          <p:nvPr/>
        </p:nvSpPr>
        <p:spPr bwMode="auto">
          <a:xfrm>
            <a:off x="5734051" y="3344863"/>
            <a:ext cx="3138488" cy="1384300"/>
          </a:xfrm>
          <a:prstGeom prst="rect">
            <a:avLst/>
          </a:prstGeom>
          <a:noFill/>
          <a:ln w="9525">
            <a:noFill/>
            <a:miter lim="800000"/>
            <a:headEnd/>
            <a:tailEnd/>
          </a:ln>
        </p:spPr>
        <p:txBody>
          <a:bodyPr wrap="none">
            <a:spAutoFit/>
          </a:bodyPr>
          <a:lstStyle/>
          <a:p>
            <a:pPr marL="400050" indent="-400050"/>
            <a:r>
              <a:rPr lang="en-US" sz="2800" i="1" dirty="0">
                <a:latin typeface="Times New Roman" charset="0"/>
              </a:rPr>
              <a:t>B  </a:t>
            </a:r>
            <a:r>
              <a:rPr lang="en-US" sz="2800" i="1" dirty="0" smtClean="0">
                <a:latin typeface="Times New Roman" charset="0"/>
              </a:rPr>
              <a:t>= </a:t>
            </a:r>
            <a:r>
              <a:rPr lang="en-US" sz="2800" i="1" dirty="0" smtClean="0">
                <a:latin typeface="Times New Roman" charset="0"/>
                <a:cs typeface="Times New Roman" charset="0"/>
              </a:rPr>
              <a:t>0.5 T </a:t>
            </a:r>
            <a:r>
              <a:rPr lang="en-US" sz="2800" i="1" dirty="0" smtClean="0">
                <a:latin typeface="Times New Roman" charset="0"/>
              </a:rPr>
              <a:t>=  </a:t>
            </a:r>
            <a:r>
              <a:rPr lang="en-US" sz="2800" i="1" dirty="0">
                <a:latin typeface="Times New Roman" charset="0"/>
                <a:cs typeface="Times New Roman" charset="0"/>
              </a:rPr>
              <a:t>µ</a:t>
            </a:r>
            <a:r>
              <a:rPr lang="en-US" sz="2800" i="1" baseline="-25000" dirty="0" err="1">
                <a:latin typeface="Times New Roman" charset="0"/>
                <a:cs typeface="Times New Roman" charset="0"/>
              </a:rPr>
              <a:t>o</a:t>
            </a:r>
            <a:r>
              <a:rPr lang="en-US" sz="2800" i="1" dirty="0" err="1">
                <a:latin typeface="Times New Roman" charset="0"/>
                <a:cs typeface="Times New Roman" charset="0"/>
              </a:rPr>
              <a:t>H</a:t>
            </a:r>
            <a:endParaRPr lang="en-US" sz="2800" i="1" dirty="0">
              <a:latin typeface="Times New Roman" charset="0"/>
              <a:cs typeface="Times New Roman" charset="0"/>
            </a:endParaRPr>
          </a:p>
          <a:p>
            <a:pPr marL="400050" indent="-400050"/>
            <a:r>
              <a:rPr lang="en-US" sz="2800" i="1" dirty="0">
                <a:latin typeface="Times New Roman" charset="0"/>
                <a:cs typeface="Times New Roman" charset="0"/>
              </a:rPr>
              <a:t>	= </a:t>
            </a:r>
            <a:r>
              <a:rPr lang="en-US" sz="2800" i="1" dirty="0" smtClean="0">
                <a:latin typeface="Times New Roman" charset="0"/>
                <a:cs typeface="Times New Roman" charset="0"/>
              </a:rPr>
              <a:t>0.5 T = µ</a:t>
            </a:r>
            <a:r>
              <a:rPr lang="en-US" sz="2800" i="1" baseline="-25000" dirty="0" err="1" smtClean="0">
                <a:latin typeface="Times New Roman" charset="0"/>
                <a:cs typeface="Times New Roman" charset="0"/>
              </a:rPr>
              <a:t>o</a:t>
            </a:r>
            <a:r>
              <a:rPr lang="en-US" sz="2800" i="1" dirty="0" err="1" smtClean="0">
                <a:latin typeface="Times New Roman" charset="0"/>
                <a:cs typeface="Times New Roman" charset="0"/>
              </a:rPr>
              <a:t>ni</a:t>
            </a:r>
            <a:r>
              <a:rPr lang="en-US" sz="2800" i="1" dirty="0" smtClean="0">
                <a:latin typeface="Times New Roman" charset="0"/>
                <a:cs typeface="Times New Roman" charset="0"/>
              </a:rPr>
              <a:t>/h </a:t>
            </a:r>
            <a:endParaRPr lang="en-US" sz="2800" i="1" dirty="0">
              <a:latin typeface="Times New Roman" charset="0"/>
              <a:cs typeface="Times New Roman" charset="0"/>
            </a:endParaRPr>
          </a:p>
          <a:p>
            <a:pPr marL="400050" indent="-400050"/>
            <a:r>
              <a:rPr lang="en-US" sz="2800" i="1" dirty="0">
                <a:latin typeface="Times New Roman" charset="0"/>
                <a:cs typeface="Times New Roman" charset="0"/>
              </a:rPr>
              <a:t>	</a:t>
            </a:r>
          </a:p>
        </p:txBody>
      </p:sp>
      <p:sp>
        <p:nvSpPr>
          <p:cNvPr id="43015" name="TextBox 11"/>
          <p:cNvSpPr txBox="1">
            <a:spLocks noChangeArrowheads="1"/>
          </p:cNvSpPr>
          <p:nvPr/>
        </p:nvSpPr>
        <p:spPr bwMode="auto">
          <a:xfrm>
            <a:off x="6653213" y="5448300"/>
            <a:ext cx="1249362" cy="522288"/>
          </a:xfrm>
          <a:prstGeom prst="rect">
            <a:avLst/>
          </a:prstGeom>
          <a:noFill/>
          <a:ln w="9525">
            <a:noFill/>
            <a:miter lim="800000"/>
            <a:headEnd/>
            <a:tailEnd/>
          </a:ln>
        </p:spPr>
        <p:txBody>
          <a:bodyPr wrap="none">
            <a:spAutoFit/>
          </a:bodyPr>
          <a:lstStyle/>
          <a:p>
            <a:r>
              <a:rPr lang="en-US" sz="2800">
                <a:latin typeface="Trebuchet MS" pitchFamily="-112" charset="0"/>
              </a:rPr>
              <a:t>7600 A</a:t>
            </a:r>
          </a:p>
        </p:txBody>
      </p:sp>
      <p:sp>
        <p:nvSpPr>
          <p:cNvPr id="13" name="Rectangle 12"/>
          <p:cNvSpPr/>
          <p:nvPr/>
        </p:nvSpPr>
        <p:spPr>
          <a:xfrm>
            <a:off x="6653213" y="5448300"/>
            <a:ext cx="1249362" cy="5222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12" charset="-128"/>
            </a:endParaRPr>
          </a:p>
        </p:txBody>
      </p:sp>
      <p:grpSp>
        <p:nvGrpSpPr>
          <p:cNvPr id="20" name="Group 19"/>
          <p:cNvGrpSpPr/>
          <p:nvPr/>
        </p:nvGrpSpPr>
        <p:grpSpPr>
          <a:xfrm>
            <a:off x="6378103" y="1414720"/>
            <a:ext cx="2435743" cy="1561073"/>
            <a:chOff x="2641600" y="1729648"/>
            <a:chExt cx="3749675" cy="2403175"/>
          </a:xfrm>
        </p:grpSpPr>
        <p:pic>
          <p:nvPicPr>
            <p:cNvPr id="14" name="Picture 95" descr="monster640"/>
            <p:cNvPicPr>
              <a:picLocks noChangeAspect="1" noChangeArrowheads="1"/>
            </p:cNvPicPr>
            <p:nvPr/>
          </p:nvPicPr>
          <p:blipFill>
            <a:blip r:embed="rId9" cstate="print"/>
            <a:srcRect/>
            <a:stretch>
              <a:fillRect/>
            </a:stretch>
          </p:blipFill>
          <p:spPr bwMode="auto">
            <a:xfrm>
              <a:off x="4394200" y="2313548"/>
              <a:ext cx="1676400" cy="1819275"/>
            </a:xfrm>
            <a:prstGeom prst="rect">
              <a:avLst/>
            </a:prstGeom>
            <a:noFill/>
            <a:ln w="9525">
              <a:noFill/>
              <a:miter lim="800000"/>
              <a:headEnd/>
              <a:tailEnd/>
            </a:ln>
          </p:spPr>
        </p:pic>
        <p:sp>
          <p:nvSpPr>
            <p:cNvPr id="15" name="Line 6"/>
            <p:cNvSpPr>
              <a:spLocks noChangeShapeType="1"/>
            </p:cNvSpPr>
            <p:nvPr/>
          </p:nvSpPr>
          <p:spPr bwMode="auto">
            <a:xfrm>
              <a:off x="4546600" y="2694548"/>
              <a:ext cx="0" cy="990600"/>
            </a:xfrm>
            <a:prstGeom prst="line">
              <a:avLst/>
            </a:prstGeom>
            <a:noFill/>
            <a:ln w="28575">
              <a:solidFill>
                <a:schemeClr val="tx1"/>
              </a:solidFill>
              <a:round/>
              <a:headEnd type="triangle" w="med" len="med"/>
              <a:tailEnd type="triangle" w="med" len="med"/>
            </a:ln>
          </p:spPr>
          <p:txBody>
            <a:bodyPr/>
            <a:lstStyle/>
            <a:p>
              <a:endParaRPr lang="en-US"/>
            </a:p>
          </p:txBody>
        </p:sp>
        <p:sp>
          <p:nvSpPr>
            <p:cNvPr id="16" name="Line 7"/>
            <p:cNvSpPr>
              <a:spLocks noChangeShapeType="1"/>
            </p:cNvSpPr>
            <p:nvPr/>
          </p:nvSpPr>
          <p:spPr bwMode="auto">
            <a:xfrm flipH="1">
              <a:off x="4699000" y="2161148"/>
              <a:ext cx="1066800" cy="0"/>
            </a:xfrm>
            <a:prstGeom prst="line">
              <a:avLst/>
            </a:prstGeom>
            <a:noFill/>
            <a:ln w="28575">
              <a:solidFill>
                <a:schemeClr val="tx1"/>
              </a:solidFill>
              <a:round/>
              <a:headEnd type="triangle" w="med" len="med"/>
              <a:tailEnd type="triangle" w="med" len="med"/>
            </a:ln>
          </p:spPr>
          <p:txBody>
            <a:bodyPr/>
            <a:lstStyle/>
            <a:p>
              <a:endParaRPr lang="en-US"/>
            </a:p>
          </p:txBody>
        </p:sp>
        <p:pic>
          <p:nvPicPr>
            <p:cNvPr id="17" name="Picture 13" descr="txp_fig"/>
            <p:cNvPicPr>
              <a:picLocks noChangeAspect="1" noChangeArrowheads="1"/>
            </p:cNvPicPr>
            <p:nvPr>
              <p:custDataLst>
                <p:tags r:id="rId1"/>
              </p:custDataLst>
            </p:nvPr>
          </p:nvPicPr>
          <p:blipFill>
            <a:blip r:embed="rId10" cstate="print"/>
            <a:srcRect/>
            <a:stretch>
              <a:fillRect/>
            </a:stretch>
          </p:blipFill>
          <p:spPr bwMode="auto">
            <a:xfrm>
              <a:off x="4394200" y="1729648"/>
              <a:ext cx="1997075" cy="190500"/>
            </a:xfrm>
            <a:prstGeom prst="rect">
              <a:avLst/>
            </a:prstGeom>
            <a:noFill/>
            <a:ln w="9525">
              <a:noFill/>
              <a:miter lim="800000"/>
              <a:headEnd/>
              <a:tailEnd/>
            </a:ln>
          </p:spPr>
        </p:pic>
        <p:pic>
          <p:nvPicPr>
            <p:cNvPr id="18" name="Picture 15" descr="txp_fig"/>
            <p:cNvPicPr>
              <a:picLocks noChangeAspect="1" noChangeArrowheads="1"/>
            </p:cNvPicPr>
            <p:nvPr>
              <p:custDataLst>
                <p:tags r:id="rId2"/>
              </p:custDataLst>
            </p:nvPr>
          </p:nvPicPr>
          <p:blipFill>
            <a:blip r:embed="rId11" cstate="print"/>
            <a:srcRect/>
            <a:stretch>
              <a:fillRect/>
            </a:stretch>
          </p:blipFill>
          <p:spPr bwMode="auto">
            <a:xfrm>
              <a:off x="2641600" y="2465948"/>
              <a:ext cx="2008188" cy="190500"/>
            </a:xfrm>
            <a:prstGeom prst="rect">
              <a:avLst/>
            </a:prstGeom>
            <a:noFill/>
            <a:ln w="9525">
              <a:noFill/>
              <a:miter lim="800000"/>
              <a:headEnd/>
              <a:tailEnd/>
            </a:ln>
          </p:spPr>
        </p:pic>
        <p:pic>
          <p:nvPicPr>
            <p:cNvPr id="19" name="Picture 17" descr="txp_fig"/>
            <p:cNvPicPr>
              <a:picLocks noChangeAspect="1" noChangeArrowheads="1"/>
            </p:cNvPicPr>
            <p:nvPr>
              <p:custDataLst>
                <p:tags r:id="rId3"/>
              </p:custDataLst>
            </p:nvPr>
          </p:nvPicPr>
          <p:blipFill>
            <a:blip r:embed="rId12" cstate="print"/>
            <a:srcRect/>
            <a:stretch>
              <a:fillRect/>
            </a:stretch>
          </p:blipFill>
          <p:spPr bwMode="auto">
            <a:xfrm>
              <a:off x="2870200" y="3608948"/>
              <a:ext cx="1581150" cy="190500"/>
            </a:xfrm>
            <a:prstGeom prst="rect">
              <a:avLst/>
            </a:prstGeom>
            <a:noFill/>
            <a:ln w="9525">
              <a:noFill/>
              <a:miter lim="800000"/>
              <a:headEnd/>
              <a:tailEnd/>
            </a:ln>
          </p:spPr>
        </p:pic>
      </p:grpSp>
      <p:pic>
        <p:nvPicPr>
          <p:cNvPr id="21" name="Picture 20" descr="solenoid with field_NS.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3010" y="1861829"/>
            <a:ext cx="3613749" cy="3613749"/>
          </a:xfrm>
          <a:prstGeom prst="rect">
            <a:avLst/>
          </a:prstGeom>
        </p:spPr>
      </p:pic>
      <p:pic>
        <p:nvPicPr>
          <p:cNvPr id="22" name="Picture 21" descr="magnet with field.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01004" y="1682252"/>
            <a:ext cx="3811376" cy="3811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5"/>
          <p:cNvSpPr>
            <a:spLocks noChangeArrowheads="1"/>
          </p:cNvSpPr>
          <p:nvPr/>
        </p:nvSpPr>
        <p:spPr bwMode="auto">
          <a:xfrm>
            <a:off x="3200400" y="228600"/>
            <a:ext cx="3109913" cy="457200"/>
          </a:xfrm>
          <a:prstGeom prst="rect">
            <a:avLst/>
          </a:prstGeom>
          <a:noFill/>
          <a:ln w="9525">
            <a:noFill/>
            <a:miter lim="800000"/>
            <a:headEnd/>
            <a:tailEnd/>
          </a:ln>
        </p:spPr>
        <p:txBody>
          <a:bodyPr wrap="none">
            <a:spAutoFit/>
          </a:bodyPr>
          <a:lstStyle/>
          <a:p>
            <a:r>
              <a:rPr lang="en-US" sz="2400" i="1" u="sng"/>
              <a:t>0.5 T Electromagnets</a:t>
            </a:r>
          </a:p>
        </p:txBody>
      </p:sp>
      <p:pic>
        <p:nvPicPr>
          <p:cNvPr id="21507" name="Picture 41" descr="txp_fig"/>
          <p:cNvPicPr>
            <a:picLocks noChangeAspect="1" noChangeArrowheads="1"/>
          </p:cNvPicPr>
          <p:nvPr>
            <p:custDataLst>
              <p:tags r:id="rId1"/>
            </p:custDataLst>
          </p:nvPr>
        </p:nvPicPr>
        <p:blipFill>
          <a:blip r:embed="rId11" cstate="print"/>
          <a:srcRect/>
          <a:stretch>
            <a:fillRect/>
          </a:stretch>
        </p:blipFill>
        <p:spPr bwMode="auto">
          <a:xfrm>
            <a:off x="1981200" y="1066800"/>
            <a:ext cx="4043363" cy="315913"/>
          </a:xfrm>
          <a:prstGeom prst="rect">
            <a:avLst/>
          </a:prstGeom>
          <a:noFill/>
          <a:ln w="9525">
            <a:noFill/>
            <a:miter lim="800000"/>
            <a:headEnd/>
            <a:tailEnd/>
          </a:ln>
        </p:spPr>
      </p:pic>
      <p:pic>
        <p:nvPicPr>
          <p:cNvPr id="47151" name="Picture 47" descr="txp_fig"/>
          <p:cNvPicPr>
            <a:picLocks noChangeAspect="1" noChangeArrowheads="1"/>
          </p:cNvPicPr>
          <p:nvPr>
            <p:custDataLst>
              <p:tags r:id="rId2"/>
            </p:custDataLst>
          </p:nvPr>
        </p:nvPicPr>
        <p:blipFill>
          <a:blip r:embed="rId12" cstate="print"/>
          <a:srcRect/>
          <a:stretch>
            <a:fillRect/>
          </a:stretch>
        </p:blipFill>
        <p:spPr bwMode="auto">
          <a:xfrm>
            <a:off x="4543425" y="1581944"/>
            <a:ext cx="1428750" cy="798512"/>
          </a:xfrm>
          <a:prstGeom prst="rect">
            <a:avLst/>
          </a:prstGeom>
          <a:noFill/>
          <a:ln w="9525">
            <a:noFill/>
            <a:miter lim="800000"/>
            <a:headEnd/>
            <a:tailEnd/>
          </a:ln>
        </p:spPr>
      </p:pic>
      <p:sp>
        <p:nvSpPr>
          <p:cNvPr id="47152" name="AutoShape 48"/>
          <p:cNvSpPr>
            <a:spLocks noChangeArrowheads="1"/>
          </p:cNvSpPr>
          <p:nvPr/>
        </p:nvSpPr>
        <p:spPr bwMode="auto">
          <a:xfrm>
            <a:off x="3429000" y="1828800"/>
            <a:ext cx="762000" cy="3048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p>
        </p:txBody>
      </p:sp>
      <p:grpSp>
        <p:nvGrpSpPr>
          <p:cNvPr id="2" name="Group 51"/>
          <p:cNvGrpSpPr>
            <a:grpSpLocks/>
          </p:cNvGrpSpPr>
          <p:nvPr/>
        </p:nvGrpSpPr>
        <p:grpSpPr bwMode="auto">
          <a:xfrm>
            <a:off x="7086600" y="533400"/>
            <a:ext cx="1927225" cy="419100"/>
            <a:chOff x="2309" y="2616"/>
            <a:chExt cx="1785" cy="411"/>
          </a:xfrm>
        </p:grpSpPr>
        <p:pic>
          <p:nvPicPr>
            <p:cNvPr id="21530" name="Picture 49" descr="txp_fig"/>
            <p:cNvPicPr>
              <a:picLocks noChangeAspect="1" noChangeArrowheads="1"/>
            </p:cNvPicPr>
            <p:nvPr>
              <p:custDataLst>
                <p:tags r:id="rId8"/>
              </p:custDataLst>
            </p:nvPr>
          </p:nvPicPr>
          <p:blipFill>
            <a:blip r:embed="rId13" cstate="print"/>
            <a:srcRect/>
            <a:stretch>
              <a:fillRect/>
            </a:stretch>
          </p:blipFill>
          <p:spPr bwMode="auto">
            <a:xfrm>
              <a:off x="2333" y="2859"/>
              <a:ext cx="1761" cy="168"/>
            </a:xfrm>
            <a:prstGeom prst="rect">
              <a:avLst/>
            </a:prstGeom>
            <a:noFill/>
            <a:ln w="9525">
              <a:noFill/>
              <a:miter lim="800000"/>
              <a:headEnd/>
              <a:tailEnd/>
            </a:ln>
          </p:spPr>
        </p:pic>
        <p:pic>
          <p:nvPicPr>
            <p:cNvPr id="21531" name="Picture 50" descr="txp_fig"/>
            <p:cNvPicPr>
              <a:picLocks noChangeAspect="1" noChangeArrowheads="1"/>
            </p:cNvPicPr>
            <p:nvPr>
              <p:custDataLst>
                <p:tags r:id="rId9"/>
              </p:custDataLst>
            </p:nvPr>
          </p:nvPicPr>
          <p:blipFill>
            <a:blip r:embed="rId14" cstate="print"/>
            <a:srcRect/>
            <a:stretch>
              <a:fillRect/>
            </a:stretch>
          </p:blipFill>
          <p:spPr bwMode="auto">
            <a:xfrm>
              <a:off x="2309" y="2616"/>
              <a:ext cx="1771" cy="168"/>
            </a:xfrm>
            <a:prstGeom prst="rect">
              <a:avLst/>
            </a:prstGeom>
            <a:noFill/>
            <a:ln w="9525">
              <a:noFill/>
              <a:miter lim="800000"/>
              <a:headEnd/>
              <a:tailEnd/>
            </a:ln>
          </p:spPr>
        </p:pic>
      </p:grpSp>
      <p:sp>
        <p:nvSpPr>
          <p:cNvPr id="21518" name="Rectangle 23"/>
          <p:cNvSpPr>
            <a:spLocks noChangeArrowheads="1"/>
          </p:cNvSpPr>
          <p:nvPr/>
        </p:nvSpPr>
        <p:spPr bwMode="auto">
          <a:xfrm>
            <a:off x="228600" y="2765426"/>
            <a:ext cx="3200400" cy="830263"/>
          </a:xfrm>
          <a:prstGeom prst="rect">
            <a:avLst/>
          </a:prstGeom>
          <a:noFill/>
          <a:ln w="9525">
            <a:noFill/>
            <a:miter lim="800000"/>
            <a:headEnd/>
            <a:tailEnd/>
          </a:ln>
        </p:spPr>
        <p:txBody>
          <a:bodyPr anchor="ctr">
            <a:spAutoFit/>
          </a:bodyPr>
          <a:lstStyle/>
          <a:p>
            <a:r>
              <a:rPr lang="en-US" sz="2400" dirty="0"/>
              <a:t>0.5 Tesla with current loop…</a:t>
            </a:r>
          </a:p>
        </p:txBody>
      </p:sp>
      <p:sp>
        <p:nvSpPr>
          <p:cNvPr id="21519" name="Rectangle 24"/>
          <p:cNvSpPr>
            <a:spLocks noChangeArrowheads="1"/>
          </p:cNvSpPr>
          <p:nvPr/>
        </p:nvSpPr>
        <p:spPr bwMode="auto">
          <a:xfrm>
            <a:off x="5257800" y="2765426"/>
            <a:ext cx="3733800" cy="830263"/>
          </a:xfrm>
          <a:prstGeom prst="rect">
            <a:avLst/>
          </a:prstGeom>
          <a:noFill/>
          <a:ln w="9525">
            <a:noFill/>
            <a:miter lim="800000"/>
            <a:headEnd/>
            <a:tailEnd/>
          </a:ln>
        </p:spPr>
        <p:txBody>
          <a:bodyPr anchor="ctr">
            <a:spAutoFit/>
          </a:bodyPr>
          <a:lstStyle/>
          <a:p>
            <a:r>
              <a:rPr lang="en-US" sz="2400" dirty="0"/>
              <a:t>0.5 Tesla with </a:t>
            </a:r>
            <a:r>
              <a:rPr lang="en-US" sz="2400" dirty="0" smtClean="0"/>
              <a:t>1000 </a:t>
            </a:r>
            <a:r>
              <a:rPr lang="en-US" sz="2400" dirty="0"/>
              <a:t>turn solenoid…</a:t>
            </a:r>
          </a:p>
        </p:txBody>
      </p:sp>
      <p:pic>
        <p:nvPicPr>
          <p:cNvPr id="21520" name="Picture 29" descr="txp_fig"/>
          <p:cNvPicPr>
            <a:picLocks noChangeAspect="1" noChangeArrowheads="1"/>
          </p:cNvPicPr>
          <p:nvPr>
            <p:custDataLst>
              <p:tags r:id="rId3"/>
            </p:custDataLst>
          </p:nvPr>
        </p:nvPicPr>
        <p:blipFill>
          <a:blip r:embed="rId15" cstate="print"/>
          <a:srcRect/>
          <a:stretch>
            <a:fillRect/>
          </a:stretch>
        </p:blipFill>
        <p:spPr bwMode="auto">
          <a:xfrm>
            <a:off x="3200400" y="3605214"/>
            <a:ext cx="914400" cy="230188"/>
          </a:xfrm>
          <a:prstGeom prst="rect">
            <a:avLst/>
          </a:prstGeom>
          <a:noFill/>
          <a:ln w="9525">
            <a:noFill/>
            <a:miter lim="800000"/>
            <a:headEnd/>
            <a:tailEnd/>
          </a:ln>
        </p:spPr>
      </p:pic>
      <p:sp>
        <p:nvSpPr>
          <p:cNvPr id="21521" name="Text Box 37"/>
          <p:cNvSpPr txBox="1">
            <a:spLocks noChangeArrowheads="1"/>
          </p:cNvSpPr>
          <p:nvPr/>
        </p:nvSpPr>
        <p:spPr bwMode="auto">
          <a:xfrm>
            <a:off x="2117725" y="6096002"/>
            <a:ext cx="1643063" cy="457200"/>
          </a:xfrm>
          <a:prstGeom prst="rect">
            <a:avLst/>
          </a:prstGeom>
          <a:noFill/>
          <a:ln w="9525">
            <a:noFill/>
            <a:miter lim="800000"/>
            <a:headEnd/>
            <a:tailEnd/>
          </a:ln>
        </p:spPr>
        <p:txBody>
          <a:bodyPr wrap="none">
            <a:spAutoFit/>
          </a:bodyPr>
          <a:lstStyle/>
          <a:p>
            <a:r>
              <a:rPr lang="en-US" sz="2400"/>
              <a:t>7600 Amps</a:t>
            </a:r>
          </a:p>
        </p:txBody>
      </p:sp>
      <p:sp>
        <p:nvSpPr>
          <p:cNvPr id="21522" name="Text Box 38"/>
          <p:cNvSpPr txBox="1">
            <a:spLocks noChangeArrowheads="1"/>
          </p:cNvSpPr>
          <p:nvPr/>
        </p:nvSpPr>
        <p:spPr bwMode="auto">
          <a:xfrm>
            <a:off x="7010400" y="6019802"/>
            <a:ext cx="1435100" cy="457200"/>
          </a:xfrm>
          <a:prstGeom prst="rect">
            <a:avLst/>
          </a:prstGeom>
          <a:noFill/>
          <a:ln w="9525">
            <a:noFill/>
            <a:miter lim="800000"/>
            <a:headEnd/>
            <a:tailEnd/>
          </a:ln>
        </p:spPr>
        <p:txBody>
          <a:bodyPr wrap="none">
            <a:spAutoFit/>
          </a:bodyPr>
          <a:lstStyle/>
          <a:p>
            <a:r>
              <a:rPr lang="en-US" sz="2400"/>
              <a:t>7.6 Amps</a:t>
            </a:r>
          </a:p>
        </p:txBody>
      </p:sp>
      <p:pic>
        <p:nvPicPr>
          <p:cNvPr id="21523" name="Picture 39" descr="txp_fig"/>
          <p:cNvPicPr>
            <a:picLocks noChangeAspect="1" noChangeArrowheads="1"/>
          </p:cNvPicPr>
          <p:nvPr>
            <p:custDataLst>
              <p:tags r:id="rId4"/>
            </p:custDataLst>
          </p:nvPr>
        </p:nvPicPr>
        <p:blipFill>
          <a:blip r:embed="rId16" cstate="print"/>
          <a:srcRect/>
          <a:stretch>
            <a:fillRect/>
          </a:stretch>
        </p:blipFill>
        <p:spPr bwMode="auto">
          <a:xfrm>
            <a:off x="611188" y="6173790"/>
            <a:ext cx="1412875" cy="379413"/>
          </a:xfrm>
          <a:prstGeom prst="rect">
            <a:avLst/>
          </a:prstGeom>
          <a:noFill/>
          <a:ln w="9525">
            <a:noFill/>
            <a:miter lim="800000"/>
            <a:headEnd/>
            <a:tailEnd/>
          </a:ln>
        </p:spPr>
      </p:pic>
      <p:pic>
        <p:nvPicPr>
          <p:cNvPr id="21524" name="Picture 40" descr="txp_fig"/>
          <p:cNvPicPr>
            <a:picLocks noChangeAspect="1" noChangeArrowheads="1"/>
          </p:cNvPicPr>
          <p:nvPr>
            <p:custDataLst>
              <p:tags r:id="rId5"/>
            </p:custDataLst>
          </p:nvPr>
        </p:nvPicPr>
        <p:blipFill>
          <a:blip r:embed="rId16" cstate="print"/>
          <a:srcRect/>
          <a:stretch>
            <a:fillRect/>
          </a:stretch>
        </p:blipFill>
        <p:spPr bwMode="auto">
          <a:xfrm>
            <a:off x="5564188" y="6046790"/>
            <a:ext cx="1412875" cy="379413"/>
          </a:xfrm>
          <a:prstGeom prst="rect">
            <a:avLst/>
          </a:prstGeom>
          <a:noFill/>
          <a:ln w="9525">
            <a:noFill/>
            <a:miter lim="800000"/>
            <a:headEnd/>
            <a:tailEnd/>
          </a:ln>
        </p:spPr>
      </p:pic>
      <p:sp>
        <p:nvSpPr>
          <p:cNvPr id="21525" name="Oval 52"/>
          <p:cNvSpPr>
            <a:spLocks noChangeArrowheads="1"/>
          </p:cNvSpPr>
          <p:nvPr/>
        </p:nvSpPr>
        <p:spPr bwMode="auto">
          <a:xfrm>
            <a:off x="1273175" y="3810001"/>
            <a:ext cx="1219200" cy="1219200"/>
          </a:xfrm>
          <a:prstGeom prst="ellipse">
            <a:avLst/>
          </a:prstGeom>
          <a:noFill/>
          <a:ln w="9525">
            <a:solidFill>
              <a:schemeClr val="tx1"/>
            </a:solidFill>
            <a:round/>
            <a:headEnd/>
            <a:tailEnd/>
          </a:ln>
          <a:scene3d>
            <a:camera prst="legacyPerspectiveTop">
              <a:rot lat="18600000" lon="0" rev="0"/>
            </a:camera>
            <a:lightRig rig="legacyFlat2" dir="b"/>
          </a:scene3d>
          <a:sp3d extrusionH="989000" prstMaterial="legacyMetal">
            <a:bevelT w="13500" h="13500" prst="angle"/>
            <a:bevelB w="13500" h="13500" prst="angle"/>
            <a:extrusionClr>
              <a:srgbClr val="DDDDDD"/>
            </a:extrusionClr>
          </a:sp3d>
        </p:spPr>
        <p:txBody>
          <a:bodyPr wrap="none" anchor="ctr">
            <a:flatTx/>
          </a:bodyPr>
          <a:lstStyle/>
          <a:p>
            <a:endParaRPr lang="en-US"/>
          </a:p>
        </p:txBody>
      </p:sp>
      <p:sp>
        <p:nvSpPr>
          <p:cNvPr id="21526" name="Freeform 53"/>
          <p:cNvSpPr>
            <a:spLocks/>
          </p:cNvSpPr>
          <p:nvPr/>
        </p:nvSpPr>
        <p:spPr bwMode="auto">
          <a:xfrm>
            <a:off x="1189038" y="4678364"/>
            <a:ext cx="1354138" cy="579438"/>
          </a:xfrm>
          <a:custGeom>
            <a:avLst/>
            <a:gdLst>
              <a:gd name="T0" fmla="*/ 5 w 853"/>
              <a:gd name="T1" fmla="*/ 0 h 365"/>
              <a:gd name="T2" fmla="*/ 29 w 853"/>
              <a:gd name="T3" fmla="*/ 176 h 365"/>
              <a:gd name="T4" fmla="*/ 181 w 853"/>
              <a:gd name="T5" fmla="*/ 312 h 365"/>
              <a:gd name="T6" fmla="*/ 621 w 853"/>
              <a:gd name="T7" fmla="*/ 344 h 365"/>
              <a:gd name="T8" fmla="*/ 853 w 853"/>
              <a:gd name="T9" fmla="*/ 184 h 365"/>
              <a:gd name="T10" fmla="*/ 0 60000 65536"/>
              <a:gd name="T11" fmla="*/ 0 60000 65536"/>
              <a:gd name="T12" fmla="*/ 0 60000 65536"/>
              <a:gd name="T13" fmla="*/ 0 60000 65536"/>
              <a:gd name="T14" fmla="*/ 0 60000 65536"/>
              <a:gd name="T15" fmla="*/ 0 w 853"/>
              <a:gd name="T16" fmla="*/ 0 h 365"/>
              <a:gd name="T17" fmla="*/ 853 w 853"/>
              <a:gd name="T18" fmla="*/ 365 h 365"/>
            </a:gdLst>
            <a:ahLst/>
            <a:cxnLst>
              <a:cxn ang="T10">
                <a:pos x="T0" y="T1"/>
              </a:cxn>
              <a:cxn ang="T11">
                <a:pos x="T2" y="T3"/>
              </a:cxn>
              <a:cxn ang="T12">
                <a:pos x="T4" y="T5"/>
              </a:cxn>
              <a:cxn ang="T13">
                <a:pos x="T6" y="T7"/>
              </a:cxn>
              <a:cxn ang="T14">
                <a:pos x="T8" y="T9"/>
              </a:cxn>
            </a:cxnLst>
            <a:rect l="T15" t="T16" r="T17" b="T18"/>
            <a:pathLst>
              <a:path w="853" h="365">
                <a:moveTo>
                  <a:pt x="5" y="0"/>
                </a:moveTo>
                <a:cubicBezTo>
                  <a:pt x="9" y="29"/>
                  <a:pt x="0" y="124"/>
                  <a:pt x="29" y="176"/>
                </a:cubicBezTo>
                <a:cubicBezTo>
                  <a:pt x="58" y="228"/>
                  <a:pt x="82" y="284"/>
                  <a:pt x="181" y="312"/>
                </a:cubicBezTo>
                <a:cubicBezTo>
                  <a:pt x="280" y="340"/>
                  <a:pt x="509" y="365"/>
                  <a:pt x="621" y="344"/>
                </a:cubicBezTo>
                <a:cubicBezTo>
                  <a:pt x="733" y="323"/>
                  <a:pt x="814" y="211"/>
                  <a:pt x="853" y="184"/>
                </a:cubicBezTo>
              </a:path>
            </a:pathLst>
          </a:custGeom>
          <a:noFill/>
          <a:ln w="9525">
            <a:solidFill>
              <a:schemeClr val="bg2"/>
            </a:solidFill>
            <a:round/>
            <a:headEnd/>
            <a:tailEnd type="triangle" w="lg" len="lg"/>
          </a:ln>
          <a:scene3d>
            <a:camera prst="legacyPerspectiveTop">
              <a:rot lat="20099994" lon="0" rev="0"/>
            </a:camera>
            <a:lightRig rig="legacyFlat3" dir="b"/>
          </a:scene3d>
          <a:sp3d extrusionH="227000" prstMaterial="legacyMatte">
            <a:bevelT w="13500" h="13500" prst="angle"/>
            <a:bevelB w="13500" h="13500" prst="angle"/>
            <a:extrusionClr>
              <a:srgbClr val="FF0000"/>
            </a:extrusionClr>
          </a:sp3d>
        </p:spPr>
        <p:txBody>
          <a:bodyPr>
            <a:flatTx/>
          </a:bodyPr>
          <a:lstStyle/>
          <a:p>
            <a:endParaRPr lang="en-US"/>
          </a:p>
        </p:txBody>
      </p:sp>
      <p:pic>
        <p:nvPicPr>
          <p:cNvPr id="21527" name="Picture 55" descr="txp_fig"/>
          <p:cNvPicPr>
            <a:picLocks noChangeAspect="1" noChangeArrowheads="1"/>
          </p:cNvPicPr>
          <p:nvPr>
            <p:custDataLst>
              <p:tags r:id="rId6"/>
            </p:custDataLst>
          </p:nvPr>
        </p:nvPicPr>
        <p:blipFill>
          <a:blip r:embed="rId17" cstate="print"/>
          <a:srcRect/>
          <a:stretch>
            <a:fillRect/>
          </a:stretch>
        </p:blipFill>
        <p:spPr bwMode="auto">
          <a:xfrm>
            <a:off x="2705100" y="5151439"/>
            <a:ext cx="107950" cy="214313"/>
          </a:xfrm>
          <a:prstGeom prst="rect">
            <a:avLst/>
          </a:prstGeom>
          <a:noFill/>
          <a:ln w="9525">
            <a:noFill/>
            <a:miter lim="800000"/>
            <a:headEnd/>
            <a:tailEnd/>
          </a:ln>
        </p:spPr>
      </p:pic>
      <p:pic>
        <p:nvPicPr>
          <p:cNvPr id="21528" name="Picture 56" descr="txp_fig"/>
          <p:cNvPicPr>
            <a:picLocks noChangeAspect="1" noChangeArrowheads="1"/>
          </p:cNvPicPr>
          <p:nvPr>
            <p:custDataLst>
              <p:tags r:id="rId7"/>
            </p:custDataLst>
          </p:nvPr>
        </p:nvPicPr>
        <p:blipFill>
          <a:blip r:embed="rId18" cstate="print"/>
          <a:srcRect/>
          <a:stretch>
            <a:fillRect/>
          </a:stretch>
        </p:blipFill>
        <p:spPr bwMode="auto">
          <a:xfrm>
            <a:off x="7391400" y="3581401"/>
            <a:ext cx="1547813" cy="249238"/>
          </a:xfrm>
          <a:prstGeom prst="rect">
            <a:avLst/>
          </a:prstGeom>
          <a:noFill/>
          <a:ln w="9525">
            <a:noFill/>
            <a:miter lim="800000"/>
            <a:headEnd/>
            <a:tailEnd/>
          </a:ln>
        </p:spPr>
      </p:pic>
      <p:sp>
        <p:nvSpPr>
          <p:cNvPr id="21529" name="Text Box 57"/>
          <p:cNvSpPr txBox="1">
            <a:spLocks noChangeArrowheads="1"/>
          </p:cNvSpPr>
          <p:nvPr/>
        </p:nvSpPr>
        <p:spPr bwMode="auto">
          <a:xfrm>
            <a:off x="5176838" y="6491290"/>
            <a:ext cx="3856038" cy="400050"/>
          </a:xfrm>
          <a:prstGeom prst="rect">
            <a:avLst/>
          </a:prstGeom>
          <a:noFill/>
          <a:ln w="9525">
            <a:noFill/>
            <a:miter lim="800000"/>
            <a:headEnd/>
            <a:tailEnd/>
          </a:ln>
        </p:spPr>
        <p:txBody>
          <a:bodyPr wrap="none">
            <a:spAutoFit/>
          </a:bodyPr>
          <a:lstStyle/>
          <a:p>
            <a:r>
              <a:rPr lang="en-US" sz="2000" dirty="0"/>
              <a:t>...but the wires are microscopic !</a:t>
            </a:r>
          </a:p>
        </p:txBody>
      </p:sp>
      <p:pic>
        <p:nvPicPr>
          <p:cNvPr id="4" name="Picture 3" descr="solenoid with field_NS_curr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22902" y="3277118"/>
            <a:ext cx="3022598" cy="3022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52"/>
                                        </p:tgtEl>
                                        <p:attrNameLst>
                                          <p:attrName>style.visibility</p:attrName>
                                        </p:attrNameLst>
                                      </p:cBhvr>
                                      <p:to>
                                        <p:strVal val="visible"/>
                                      </p:to>
                                    </p:set>
                                    <p:animEffect transition="in" filter="blinds(horizontal)">
                                      <p:cBhvr>
                                        <p:cTn id="7" dur="500"/>
                                        <p:tgtEl>
                                          <p:spTgt spid="47152"/>
                                        </p:tgtEl>
                                      </p:cBhvr>
                                    </p:animEffect>
                                  </p:childTnLst>
                                </p:cTn>
                              </p:par>
                              <p:par>
                                <p:cTn id="8" presetID="3" presetClass="entr" presetSubtype="10" fill="hold" nodeType="withEffect">
                                  <p:stCondLst>
                                    <p:cond delay="0"/>
                                  </p:stCondLst>
                                  <p:childTnLst>
                                    <p:set>
                                      <p:cBhvr>
                                        <p:cTn id="9" dur="1" fill="hold">
                                          <p:stCondLst>
                                            <p:cond delay="0"/>
                                          </p:stCondLst>
                                        </p:cTn>
                                        <p:tgtEl>
                                          <p:spTgt spid="47151"/>
                                        </p:tgtEl>
                                        <p:attrNameLst>
                                          <p:attrName>style.visibility</p:attrName>
                                        </p:attrNameLst>
                                      </p:cBhvr>
                                      <p:to>
                                        <p:strVal val="visible"/>
                                      </p:to>
                                    </p:set>
                                    <p:animEffect transition="in" filter="blinds(horizontal)">
                                      <p:cBhvr>
                                        <p:cTn id="10" dur="500"/>
                                        <p:tgtEl>
                                          <p:spTgt spid="47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114550" y="381000"/>
            <a:ext cx="4919663" cy="457200"/>
          </a:xfrm>
          <a:prstGeom prst="rect">
            <a:avLst/>
          </a:prstGeom>
          <a:noFill/>
          <a:ln w="9525">
            <a:noFill/>
            <a:miter lim="800000"/>
            <a:headEnd/>
            <a:tailEnd/>
          </a:ln>
        </p:spPr>
        <p:txBody>
          <a:bodyPr wrap="none">
            <a:spAutoFit/>
          </a:bodyPr>
          <a:lstStyle/>
          <a:p>
            <a:r>
              <a:rPr lang="en-US" sz="2400" i="1" u="sng">
                <a:latin typeface="Trebuchet MS" pitchFamily="-112" charset="0"/>
              </a:rPr>
              <a:t>Generating Strong Magnetic Fields</a:t>
            </a:r>
          </a:p>
        </p:txBody>
      </p:sp>
      <p:sp>
        <p:nvSpPr>
          <p:cNvPr id="45059" name="Rectangle 5"/>
          <p:cNvSpPr>
            <a:spLocks noChangeArrowheads="1"/>
          </p:cNvSpPr>
          <p:nvPr/>
        </p:nvSpPr>
        <p:spPr bwMode="auto">
          <a:xfrm>
            <a:off x="1582738" y="1108075"/>
            <a:ext cx="5980112" cy="915988"/>
          </a:xfrm>
          <a:prstGeom prst="rect">
            <a:avLst/>
          </a:prstGeom>
          <a:noFill/>
          <a:ln w="9525">
            <a:noFill/>
            <a:miter lim="800000"/>
            <a:headEnd/>
            <a:tailEnd/>
          </a:ln>
        </p:spPr>
        <p:txBody>
          <a:bodyPr anchor="ctr">
            <a:spAutoFit/>
          </a:bodyPr>
          <a:lstStyle/>
          <a:p>
            <a:r>
              <a:rPr lang="en-US" sz="1800">
                <a:latin typeface="Trebuchet MS" pitchFamily="-112" charset="0"/>
              </a:rPr>
              <a:t>Will it be “easier” to generate a 0.5-T magnetic flux density with a permanent magnet or an electromagnet ?</a:t>
            </a:r>
          </a:p>
          <a:p>
            <a:endParaRPr lang="en-US" sz="1800">
              <a:latin typeface="Trebuchet MS" pitchFamily="-112" charset="0"/>
            </a:endParaRPr>
          </a:p>
        </p:txBody>
      </p:sp>
      <p:grpSp>
        <p:nvGrpSpPr>
          <p:cNvPr id="45065" name="Group 11"/>
          <p:cNvGrpSpPr>
            <a:grpSpLocks/>
          </p:cNvGrpSpPr>
          <p:nvPr/>
        </p:nvGrpSpPr>
        <p:grpSpPr bwMode="auto">
          <a:xfrm rot="16200000">
            <a:off x="5907087" y="2624138"/>
            <a:ext cx="3144838" cy="2127250"/>
            <a:chOff x="1968" y="2568"/>
            <a:chExt cx="2384" cy="2136"/>
          </a:xfrm>
        </p:grpSpPr>
        <p:grpSp>
          <p:nvGrpSpPr>
            <p:cNvPr id="45066" name="Group 12"/>
            <p:cNvGrpSpPr>
              <a:grpSpLocks/>
            </p:cNvGrpSpPr>
            <p:nvPr/>
          </p:nvGrpSpPr>
          <p:grpSpPr bwMode="auto">
            <a:xfrm>
              <a:off x="1968" y="2568"/>
              <a:ext cx="384" cy="696"/>
              <a:chOff x="3120" y="3040"/>
              <a:chExt cx="384" cy="696"/>
            </a:xfrm>
          </p:grpSpPr>
          <p:sp>
            <p:nvSpPr>
              <p:cNvPr id="45152" name="Oval 13"/>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262" name="Oval 14"/>
              <p:cNvSpPr>
                <a:spLocks noChangeArrowheads="1"/>
              </p:cNvSpPr>
              <p:nvPr/>
            </p:nvSpPr>
            <p:spPr bwMode="auto">
              <a:xfrm>
                <a:off x="3124"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54" name="Oval 15"/>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55" name="Line 16"/>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67" name="Group 17"/>
            <p:cNvGrpSpPr>
              <a:grpSpLocks/>
            </p:cNvGrpSpPr>
            <p:nvPr/>
          </p:nvGrpSpPr>
          <p:grpSpPr bwMode="auto">
            <a:xfrm>
              <a:off x="2368" y="2568"/>
              <a:ext cx="384" cy="696"/>
              <a:chOff x="3120" y="3040"/>
              <a:chExt cx="384" cy="696"/>
            </a:xfrm>
          </p:grpSpPr>
          <p:sp>
            <p:nvSpPr>
              <p:cNvPr id="45148" name="Oval 18"/>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267" name="Oval 19"/>
              <p:cNvSpPr>
                <a:spLocks noChangeArrowheads="1"/>
              </p:cNvSpPr>
              <p:nvPr/>
            </p:nvSpPr>
            <p:spPr bwMode="auto">
              <a:xfrm>
                <a:off x="3120"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50" name="Oval 20"/>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51" name="Line 21"/>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68" name="Group 22"/>
            <p:cNvGrpSpPr>
              <a:grpSpLocks/>
            </p:cNvGrpSpPr>
            <p:nvPr/>
          </p:nvGrpSpPr>
          <p:grpSpPr bwMode="auto">
            <a:xfrm>
              <a:off x="2768" y="2568"/>
              <a:ext cx="384" cy="696"/>
              <a:chOff x="3120" y="3040"/>
              <a:chExt cx="384" cy="696"/>
            </a:xfrm>
          </p:grpSpPr>
          <p:sp>
            <p:nvSpPr>
              <p:cNvPr id="45144" name="Oval 23"/>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272" name="Oval 24"/>
              <p:cNvSpPr>
                <a:spLocks noChangeArrowheads="1"/>
              </p:cNvSpPr>
              <p:nvPr/>
            </p:nvSpPr>
            <p:spPr bwMode="auto">
              <a:xfrm>
                <a:off x="3124"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46" name="Oval 25"/>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47" name="Line 26"/>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69" name="Group 27"/>
            <p:cNvGrpSpPr>
              <a:grpSpLocks/>
            </p:cNvGrpSpPr>
            <p:nvPr/>
          </p:nvGrpSpPr>
          <p:grpSpPr bwMode="auto">
            <a:xfrm>
              <a:off x="3168" y="2568"/>
              <a:ext cx="384" cy="696"/>
              <a:chOff x="3120" y="3040"/>
              <a:chExt cx="384" cy="696"/>
            </a:xfrm>
          </p:grpSpPr>
          <p:sp>
            <p:nvSpPr>
              <p:cNvPr id="45140" name="Oval 28"/>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277" name="Oval 29"/>
              <p:cNvSpPr>
                <a:spLocks noChangeArrowheads="1"/>
              </p:cNvSpPr>
              <p:nvPr/>
            </p:nvSpPr>
            <p:spPr bwMode="auto">
              <a:xfrm>
                <a:off x="3129"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42" name="Oval 30"/>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43" name="Line 31"/>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70" name="Group 32"/>
            <p:cNvGrpSpPr>
              <a:grpSpLocks/>
            </p:cNvGrpSpPr>
            <p:nvPr/>
          </p:nvGrpSpPr>
          <p:grpSpPr bwMode="auto">
            <a:xfrm>
              <a:off x="3568" y="2568"/>
              <a:ext cx="384" cy="696"/>
              <a:chOff x="3120" y="3040"/>
              <a:chExt cx="384" cy="696"/>
            </a:xfrm>
          </p:grpSpPr>
          <p:sp>
            <p:nvSpPr>
              <p:cNvPr id="45136" name="Oval 33"/>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282" name="Oval 34"/>
              <p:cNvSpPr>
                <a:spLocks noChangeArrowheads="1"/>
              </p:cNvSpPr>
              <p:nvPr/>
            </p:nvSpPr>
            <p:spPr bwMode="auto">
              <a:xfrm>
                <a:off x="3134"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38" name="Oval 35"/>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39" name="Line 36"/>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71" name="Group 37"/>
            <p:cNvGrpSpPr>
              <a:grpSpLocks/>
            </p:cNvGrpSpPr>
            <p:nvPr/>
          </p:nvGrpSpPr>
          <p:grpSpPr bwMode="auto">
            <a:xfrm>
              <a:off x="3968" y="2568"/>
              <a:ext cx="384" cy="696"/>
              <a:chOff x="3120" y="3040"/>
              <a:chExt cx="384" cy="696"/>
            </a:xfrm>
          </p:grpSpPr>
          <p:sp>
            <p:nvSpPr>
              <p:cNvPr id="45132" name="Oval 38"/>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287" name="Oval 39"/>
              <p:cNvSpPr>
                <a:spLocks noChangeArrowheads="1"/>
              </p:cNvSpPr>
              <p:nvPr/>
            </p:nvSpPr>
            <p:spPr bwMode="auto">
              <a:xfrm>
                <a:off x="3129" y="3216"/>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34" name="Oval 40"/>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35" name="Line 41"/>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72" name="Group 42"/>
            <p:cNvGrpSpPr>
              <a:grpSpLocks/>
            </p:cNvGrpSpPr>
            <p:nvPr/>
          </p:nvGrpSpPr>
          <p:grpSpPr bwMode="auto">
            <a:xfrm>
              <a:off x="1968" y="3288"/>
              <a:ext cx="384" cy="696"/>
              <a:chOff x="3120" y="3040"/>
              <a:chExt cx="384" cy="696"/>
            </a:xfrm>
          </p:grpSpPr>
          <p:sp>
            <p:nvSpPr>
              <p:cNvPr id="45128" name="Oval 43"/>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292" name="Oval 44"/>
              <p:cNvSpPr>
                <a:spLocks noChangeArrowheads="1"/>
              </p:cNvSpPr>
              <p:nvPr/>
            </p:nvSpPr>
            <p:spPr bwMode="auto">
              <a:xfrm>
                <a:off x="3124" y="3213"/>
                <a:ext cx="384" cy="383"/>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30" name="Oval 45"/>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31" name="Line 46"/>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73" name="Group 47"/>
            <p:cNvGrpSpPr>
              <a:grpSpLocks/>
            </p:cNvGrpSpPr>
            <p:nvPr/>
          </p:nvGrpSpPr>
          <p:grpSpPr bwMode="auto">
            <a:xfrm>
              <a:off x="2368" y="3288"/>
              <a:ext cx="384" cy="696"/>
              <a:chOff x="3120" y="3040"/>
              <a:chExt cx="384" cy="696"/>
            </a:xfrm>
          </p:grpSpPr>
          <p:sp>
            <p:nvSpPr>
              <p:cNvPr id="45124" name="Oval 48"/>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297" name="Oval 49"/>
              <p:cNvSpPr>
                <a:spLocks noChangeArrowheads="1"/>
              </p:cNvSpPr>
              <p:nvPr/>
            </p:nvSpPr>
            <p:spPr bwMode="auto">
              <a:xfrm>
                <a:off x="3120" y="3213"/>
                <a:ext cx="384" cy="383"/>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26" name="Oval 50"/>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27" name="Line 51"/>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74" name="Group 52"/>
            <p:cNvGrpSpPr>
              <a:grpSpLocks/>
            </p:cNvGrpSpPr>
            <p:nvPr/>
          </p:nvGrpSpPr>
          <p:grpSpPr bwMode="auto">
            <a:xfrm>
              <a:off x="2768" y="3288"/>
              <a:ext cx="384" cy="696"/>
              <a:chOff x="3120" y="3040"/>
              <a:chExt cx="384" cy="696"/>
            </a:xfrm>
          </p:grpSpPr>
          <p:sp>
            <p:nvSpPr>
              <p:cNvPr id="45120" name="Oval 53"/>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302" name="Oval 54"/>
              <p:cNvSpPr>
                <a:spLocks noChangeArrowheads="1"/>
              </p:cNvSpPr>
              <p:nvPr/>
            </p:nvSpPr>
            <p:spPr bwMode="auto">
              <a:xfrm>
                <a:off x="3124" y="3213"/>
                <a:ext cx="384" cy="383"/>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22" name="Oval 55"/>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23" name="Line 56"/>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75" name="Group 57"/>
            <p:cNvGrpSpPr>
              <a:grpSpLocks/>
            </p:cNvGrpSpPr>
            <p:nvPr/>
          </p:nvGrpSpPr>
          <p:grpSpPr bwMode="auto">
            <a:xfrm>
              <a:off x="3168" y="3288"/>
              <a:ext cx="384" cy="696"/>
              <a:chOff x="3120" y="3040"/>
              <a:chExt cx="384" cy="696"/>
            </a:xfrm>
          </p:grpSpPr>
          <p:sp>
            <p:nvSpPr>
              <p:cNvPr id="45116" name="Oval 58"/>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307" name="Oval 59"/>
              <p:cNvSpPr>
                <a:spLocks noChangeArrowheads="1"/>
              </p:cNvSpPr>
              <p:nvPr/>
            </p:nvSpPr>
            <p:spPr bwMode="auto">
              <a:xfrm>
                <a:off x="3129" y="3221"/>
                <a:ext cx="384" cy="379"/>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18" name="Oval 60"/>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19" name="Line 61"/>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76" name="Group 62"/>
            <p:cNvGrpSpPr>
              <a:grpSpLocks/>
            </p:cNvGrpSpPr>
            <p:nvPr/>
          </p:nvGrpSpPr>
          <p:grpSpPr bwMode="auto">
            <a:xfrm>
              <a:off x="3568" y="3288"/>
              <a:ext cx="384" cy="696"/>
              <a:chOff x="3120" y="3040"/>
              <a:chExt cx="384" cy="696"/>
            </a:xfrm>
          </p:grpSpPr>
          <p:sp>
            <p:nvSpPr>
              <p:cNvPr id="45112" name="Oval 63"/>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312" name="Oval 64"/>
              <p:cNvSpPr>
                <a:spLocks noChangeArrowheads="1"/>
              </p:cNvSpPr>
              <p:nvPr/>
            </p:nvSpPr>
            <p:spPr bwMode="auto">
              <a:xfrm>
                <a:off x="3134" y="3221"/>
                <a:ext cx="384" cy="379"/>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14" name="Oval 65"/>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15" name="Line 66"/>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77" name="Group 67"/>
            <p:cNvGrpSpPr>
              <a:grpSpLocks/>
            </p:cNvGrpSpPr>
            <p:nvPr/>
          </p:nvGrpSpPr>
          <p:grpSpPr bwMode="auto">
            <a:xfrm>
              <a:off x="3968" y="3288"/>
              <a:ext cx="384" cy="696"/>
              <a:chOff x="3120" y="3040"/>
              <a:chExt cx="384" cy="696"/>
            </a:xfrm>
          </p:grpSpPr>
          <p:sp>
            <p:nvSpPr>
              <p:cNvPr id="45108" name="Oval 68"/>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317" name="Oval 69"/>
              <p:cNvSpPr>
                <a:spLocks noChangeArrowheads="1"/>
              </p:cNvSpPr>
              <p:nvPr/>
            </p:nvSpPr>
            <p:spPr bwMode="auto">
              <a:xfrm>
                <a:off x="3129" y="3221"/>
                <a:ext cx="384" cy="379"/>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10" name="Oval 70"/>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11" name="Line 71"/>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78" name="Group 72"/>
            <p:cNvGrpSpPr>
              <a:grpSpLocks/>
            </p:cNvGrpSpPr>
            <p:nvPr/>
          </p:nvGrpSpPr>
          <p:grpSpPr bwMode="auto">
            <a:xfrm>
              <a:off x="1968" y="4008"/>
              <a:ext cx="384" cy="696"/>
              <a:chOff x="3120" y="3040"/>
              <a:chExt cx="384" cy="696"/>
            </a:xfrm>
          </p:grpSpPr>
          <p:sp>
            <p:nvSpPr>
              <p:cNvPr id="45104" name="Oval 73"/>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322" name="Oval 74"/>
              <p:cNvSpPr>
                <a:spLocks noChangeArrowheads="1"/>
              </p:cNvSpPr>
              <p:nvPr/>
            </p:nvSpPr>
            <p:spPr bwMode="auto">
              <a:xfrm>
                <a:off x="3124" y="3217"/>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06" name="Oval 75"/>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07" name="Line 76"/>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79" name="Group 77"/>
            <p:cNvGrpSpPr>
              <a:grpSpLocks/>
            </p:cNvGrpSpPr>
            <p:nvPr/>
          </p:nvGrpSpPr>
          <p:grpSpPr bwMode="auto">
            <a:xfrm>
              <a:off x="2368" y="4008"/>
              <a:ext cx="384" cy="696"/>
              <a:chOff x="3120" y="3040"/>
              <a:chExt cx="384" cy="696"/>
            </a:xfrm>
          </p:grpSpPr>
          <p:sp>
            <p:nvSpPr>
              <p:cNvPr id="45100" name="Oval 78"/>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327" name="Oval 79"/>
              <p:cNvSpPr>
                <a:spLocks noChangeArrowheads="1"/>
              </p:cNvSpPr>
              <p:nvPr/>
            </p:nvSpPr>
            <p:spPr bwMode="auto">
              <a:xfrm>
                <a:off x="3120" y="3217"/>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102" name="Oval 80"/>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103" name="Line 81"/>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80" name="Group 82"/>
            <p:cNvGrpSpPr>
              <a:grpSpLocks/>
            </p:cNvGrpSpPr>
            <p:nvPr/>
          </p:nvGrpSpPr>
          <p:grpSpPr bwMode="auto">
            <a:xfrm>
              <a:off x="2768" y="4008"/>
              <a:ext cx="384" cy="696"/>
              <a:chOff x="3120" y="3040"/>
              <a:chExt cx="384" cy="696"/>
            </a:xfrm>
          </p:grpSpPr>
          <p:sp>
            <p:nvSpPr>
              <p:cNvPr id="45096" name="Oval 83"/>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332" name="Oval 84"/>
              <p:cNvSpPr>
                <a:spLocks noChangeArrowheads="1"/>
              </p:cNvSpPr>
              <p:nvPr/>
            </p:nvSpPr>
            <p:spPr bwMode="auto">
              <a:xfrm>
                <a:off x="3124" y="3217"/>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098" name="Oval 85"/>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099" name="Line 86"/>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81" name="Group 87"/>
            <p:cNvGrpSpPr>
              <a:grpSpLocks/>
            </p:cNvGrpSpPr>
            <p:nvPr/>
          </p:nvGrpSpPr>
          <p:grpSpPr bwMode="auto">
            <a:xfrm>
              <a:off x="3168" y="4008"/>
              <a:ext cx="384" cy="696"/>
              <a:chOff x="3120" y="3040"/>
              <a:chExt cx="384" cy="696"/>
            </a:xfrm>
          </p:grpSpPr>
          <p:sp>
            <p:nvSpPr>
              <p:cNvPr id="45092" name="Oval 88"/>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337" name="Oval 89"/>
              <p:cNvSpPr>
                <a:spLocks noChangeArrowheads="1"/>
              </p:cNvSpPr>
              <p:nvPr/>
            </p:nvSpPr>
            <p:spPr bwMode="auto">
              <a:xfrm>
                <a:off x="3129" y="3217"/>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094" name="Oval 90"/>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095" name="Line 91"/>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82" name="Group 92"/>
            <p:cNvGrpSpPr>
              <a:grpSpLocks/>
            </p:cNvGrpSpPr>
            <p:nvPr/>
          </p:nvGrpSpPr>
          <p:grpSpPr bwMode="auto">
            <a:xfrm>
              <a:off x="3568" y="4008"/>
              <a:ext cx="384" cy="696"/>
              <a:chOff x="3120" y="3040"/>
              <a:chExt cx="384" cy="696"/>
            </a:xfrm>
          </p:grpSpPr>
          <p:sp>
            <p:nvSpPr>
              <p:cNvPr id="45088" name="Oval 93"/>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342" name="Oval 94"/>
              <p:cNvSpPr>
                <a:spLocks noChangeArrowheads="1"/>
              </p:cNvSpPr>
              <p:nvPr/>
            </p:nvSpPr>
            <p:spPr bwMode="auto">
              <a:xfrm>
                <a:off x="3134" y="3217"/>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090" name="Oval 95"/>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091" name="Line 96"/>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45083" name="Group 97"/>
            <p:cNvGrpSpPr>
              <a:grpSpLocks/>
            </p:cNvGrpSpPr>
            <p:nvPr/>
          </p:nvGrpSpPr>
          <p:grpSpPr bwMode="auto">
            <a:xfrm>
              <a:off x="3968" y="4008"/>
              <a:ext cx="384" cy="696"/>
              <a:chOff x="3120" y="3040"/>
              <a:chExt cx="384" cy="696"/>
            </a:xfrm>
          </p:grpSpPr>
          <p:sp>
            <p:nvSpPr>
              <p:cNvPr id="45084" name="Oval 98"/>
              <p:cNvSpPr>
                <a:spLocks noChangeArrowheads="1"/>
              </p:cNvSpPr>
              <p:nvPr/>
            </p:nvSpPr>
            <p:spPr bwMode="auto">
              <a:xfrm>
                <a:off x="3192" y="3072"/>
                <a:ext cx="240" cy="664"/>
              </a:xfrm>
              <a:prstGeom prst="ellipse">
                <a:avLst/>
              </a:prstGeom>
              <a:noFill/>
              <a:ln w="9525">
                <a:solidFill>
                  <a:schemeClr val="tx1"/>
                </a:solidFill>
                <a:prstDash val="dash"/>
                <a:round/>
                <a:headEnd/>
                <a:tailEnd/>
              </a:ln>
            </p:spPr>
            <p:txBody>
              <a:bodyPr vert="eaVert" wrap="none" anchor="ctr"/>
              <a:lstStyle/>
              <a:p>
                <a:endParaRPr lang="en-US" sz="1800">
                  <a:latin typeface="Trebuchet MS" pitchFamily="-112" charset="0"/>
                </a:endParaRPr>
              </a:p>
            </p:txBody>
          </p:sp>
          <p:sp>
            <p:nvSpPr>
              <p:cNvPr id="53347" name="Oval 99"/>
              <p:cNvSpPr>
                <a:spLocks noChangeArrowheads="1"/>
              </p:cNvSpPr>
              <p:nvPr/>
            </p:nvSpPr>
            <p:spPr bwMode="auto">
              <a:xfrm>
                <a:off x="3129" y="3217"/>
                <a:ext cx="384" cy="38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45086" name="Oval 100"/>
              <p:cNvSpPr>
                <a:spLocks noChangeArrowheads="1"/>
              </p:cNvSpPr>
              <p:nvPr/>
            </p:nvSpPr>
            <p:spPr bwMode="auto">
              <a:xfrm>
                <a:off x="3256" y="3040"/>
                <a:ext cx="96" cy="96"/>
              </a:xfrm>
              <a:prstGeom prst="ellipse">
                <a:avLst/>
              </a:prstGeom>
              <a:gradFill rotWithShape="1">
                <a:gsLst>
                  <a:gs pos="0">
                    <a:srgbClr val="66FFCC"/>
                  </a:gs>
                  <a:gs pos="100000">
                    <a:srgbClr val="2F765E">
                      <a:alpha val="75998"/>
                    </a:srgbClr>
                  </a:gs>
                </a:gsLst>
                <a:lin ang="0" scaled="1"/>
              </a:gradFill>
              <a:ln w="9525">
                <a:solidFill>
                  <a:schemeClr val="tx1"/>
                </a:solidFill>
                <a:round/>
                <a:headEnd/>
                <a:tailEnd/>
              </a:ln>
            </p:spPr>
            <p:txBody>
              <a:bodyPr wrap="none" anchor="ctr"/>
              <a:lstStyle/>
              <a:p>
                <a:pPr algn="ctr"/>
                <a:r>
                  <a:rPr lang="en-US" sz="1800" b="1">
                    <a:latin typeface="Trebuchet MS" pitchFamily="-112" charset="0"/>
                  </a:rPr>
                  <a:t>-</a:t>
                </a:r>
              </a:p>
            </p:txBody>
          </p:sp>
          <p:sp>
            <p:nvSpPr>
              <p:cNvPr id="45087" name="Line 101"/>
              <p:cNvSpPr>
                <a:spLocks noChangeShapeType="1"/>
              </p:cNvSpPr>
              <p:nvPr/>
            </p:nvSpPr>
            <p:spPr bwMode="auto">
              <a:xfrm rot="-5400000">
                <a:off x="3340" y="3700"/>
                <a:ext cx="0" cy="72"/>
              </a:xfrm>
              <a:prstGeom prst="line">
                <a:avLst/>
              </a:prstGeom>
              <a:noFill/>
              <a:ln w="12700">
                <a:solidFill>
                  <a:schemeClr val="tx1"/>
                </a:solidFill>
                <a:prstDash val="dash"/>
                <a:round/>
                <a:headEnd/>
                <a:tailEnd type="stealth" w="med" len="med"/>
              </a:ln>
            </p:spPr>
            <p:txBody>
              <a:bodyPr/>
              <a:lstStyle/>
              <a:p>
                <a:endParaRPr lang="en-US"/>
              </a:p>
            </p:txBody>
          </p:sp>
        </p:grpSp>
      </p:grpSp>
      <p:sp>
        <p:nvSpPr>
          <p:cNvPr id="45061" name="Text Box 100"/>
          <p:cNvSpPr txBox="1">
            <a:spLocks noChangeArrowheads="1"/>
          </p:cNvSpPr>
          <p:nvPr/>
        </p:nvSpPr>
        <p:spPr bwMode="auto">
          <a:xfrm>
            <a:off x="1116013" y="5645150"/>
            <a:ext cx="6856412" cy="990600"/>
          </a:xfrm>
          <a:prstGeom prst="rect">
            <a:avLst/>
          </a:prstGeom>
          <a:noFill/>
          <a:ln w="9525">
            <a:noFill/>
            <a:miter lim="800000"/>
            <a:headEnd/>
            <a:tailEnd/>
          </a:ln>
        </p:spPr>
        <p:txBody>
          <a:bodyPr>
            <a:spAutoFit/>
          </a:bodyPr>
          <a:lstStyle/>
          <a:p>
            <a:pPr algn="ctr">
              <a:lnSpc>
                <a:spcPct val="150000"/>
              </a:lnSpc>
            </a:pPr>
            <a:r>
              <a:rPr lang="en-US" sz="2000" i="1" dirty="0" err="1">
                <a:latin typeface="Trebuchet MS" pitchFamily="-112" charset="0"/>
              </a:rPr>
              <a:t>m</a:t>
            </a:r>
            <a:r>
              <a:rPr lang="en-US" sz="2000" i="1" baseline="-25000" dirty="0" err="1">
                <a:latin typeface="Trebuchet MS" pitchFamily="-112" charset="0"/>
              </a:rPr>
              <a:t>atom</a:t>
            </a:r>
            <a:r>
              <a:rPr lang="en-US" sz="2000" baseline="-25000" dirty="0">
                <a:latin typeface="Trebuchet MS" pitchFamily="-112" charset="0"/>
              </a:rPr>
              <a:t> </a:t>
            </a:r>
            <a:r>
              <a:rPr lang="en-US" sz="2000" dirty="0">
                <a:latin typeface="Trebuchet MS" pitchFamily="-112" charset="0"/>
                <a:cs typeface="Times New Roman" charset="0"/>
              </a:rPr>
              <a:t>≈</a:t>
            </a:r>
            <a:r>
              <a:rPr lang="en-US" sz="2000" dirty="0">
                <a:latin typeface="Trebuchet MS" pitchFamily="-112" charset="0"/>
              </a:rPr>
              <a:t> 10</a:t>
            </a:r>
            <a:r>
              <a:rPr lang="en-US" sz="2000" baseline="30000" dirty="0">
                <a:latin typeface="Trebuchet MS" pitchFamily="-112" charset="0"/>
              </a:rPr>
              <a:t>-23</a:t>
            </a:r>
            <a:r>
              <a:rPr lang="en-US" sz="2000" dirty="0">
                <a:latin typeface="Trebuchet MS" pitchFamily="-112" charset="0"/>
              </a:rPr>
              <a:t> A</a:t>
            </a:r>
            <a:r>
              <a:rPr lang="en-US" sz="2000" dirty="0">
                <a:latin typeface="Trebuchet MS" pitchFamily="-112" charset="0"/>
                <a:cs typeface="Times New Roman" charset="0"/>
              </a:rPr>
              <a:t>·</a:t>
            </a:r>
            <a:r>
              <a:rPr lang="en-US" sz="2000" dirty="0">
                <a:latin typeface="Trebuchet MS" pitchFamily="-112" charset="0"/>
              </a:rPr>
              <a:t>m</a:t>
            </a:r>
            <a:r>
              <a:rPr lang="en-US" sz="2000" baseline="30000" dirty="0">
                <a:latin typeface="Trebuchet MS" pitchFamily="-112" charset="0"/>
              </a:rPr>
              <a:t>2</a:t>
            </a:r>
            <a:r>
              <a:rPr lang="en-US" sz="2000" dirty="0">
                <a:latin typeface="Trebuchet MS" pitchFamily="-112" charset="0"/>
              </a:rPr>
              <a:t>/atom   and   </a:t>
            </a:r>
            <a:r>
              <a:rPr lang="en-US" sz="2000" i="1" dirty="0" err="1">
                <a:latin typeface="Trebuchet MS" pitchFamily="-112" charset="0"/>
              </a:rPr>
              <a:t>a</a:t>
            </a:r>
            <a:r>
              <a:rPr lang="en-US" sz="2000" i="1" baseline="-25000" dirty="0" err="1">
                <a:latin typeface="Trebuchet MS" pitchFamily="-112" charset="0"/>
              </a:rPr>
              <a:t>atom</a:t>
            </a:r>
            <a:r>
              <a:rPr lang="en-US" sz="2000" dirty="0">
                <a:latin typeface="Trebuchet MS" pitchFamily="-112" charset="0"/>
              </a:rPr>
              <a:t> </a:t>
            </a:r>
            <a:r>
              <a:rPr lang="en-US" sz="2000" dirty="0">
                <a:latin typeface="Trebuchet MS" pitchFamily="-112" charset="0"/>
                <a:cs typeface="Times New Roman" charset="0"/>
              </a:rPr>
              <a:t>≈ 9 Å</a:t>
            </a:r>
            <a:r>
              <a:rPr lang="en-US" sz="2000" baseline="30000" dirty="0">
                <a:latin typeface="Trebuchet MS" pitchFamily="-112" charset="0"/>
                <a:cs typeface="Times New Roman" charset="0"/>
              </a:rPr>
              <a:t>2</a:t>
            </a:r>
            <a:r>
              <a:rPr lang="en-US" sz="2000" dirty="0">
                <a:latin typeface="Trebuchet MS" pitchFamily="-112" charset="0"/>
                <a:cs typeface="Times New Roman" charset="0"/>
              </a:rPr>
              <a:t> ≈ 10</a:t>
            </a:r>
            <a:r>
              <a:rPr lang="en-US" sz="2000" baseline="30000" dirty="0">
                <a:latin typeface="Trebuchet MS" pitchFamily="-112" charset="0"/>
                <a:cs typeface="Times New Roman" charset="0"/>
              </a:rPr>
              <a:t>-19 </a:t>
            </a:r>
            <a:r>
              <a:rPr lang="en-US" sz="2000" dirty="0">
                <a:latin typeface="Trebuchet MS" pitchFamily="-112" charset="0"/>
                <a:cs typeface="Times New Roman" charset="0"/>
              </a:rPr>
              <a:t>m</a:t>
            </a:r>
            <a:r>
              <a:rPr lang="en-US" sz="2000" baseline="30000" dirty="0">
                <a:latin typeface="Trebuchet MS" pitchFamily="-112" charset="0"/>
                <a:cs typeface="Times New Roman" charset="0"/>
              </a:rPr>
              <a:t>2</a:t>
            </a:r>
            <a:r>
              <a:rPr lang="en-US" sz="2000" dirty="0">
                <a:latin typeface="Trebuchet MS" pitchFamily="-112" charset="0"/>
                <a:cs typeface="Times New Roman" charset="0"/>
              </a:rPr>
              <a:t> so   </a:t>
            </a:r>
            <a:r>
              <a:rPr lang="en-US" sz="2000" i="1" dirty="0" err="1">
                <a:latin typeface="Trebuchet MS" pitchFamily="-112" charset="0"/>
                <a:cs typeface="Times New Roman" charset="0"/>
              </a:rPr>
              <a:t>i</a:t>
            </a:r>
            <a:r>
              <a:rPr lang="en-US" sz="2000" i="1" baseline="-25000" dirty="0" err="1">
                <a:latin typeface="Trebuchet MS" pitchFamily="-112" charset="0"/>
                <a:cs typeface="Times New Roman" charset="0"/>
              </a:rPr>
              <a:t>atom</a:t>
            </a:r>
            <a:r>
              <a:rPr lang="en-US" sz="2000" dirty="0">
                <a:latin typeface="Trebuchet MS" pitchFamily="-112" charset="0"/>
                <a:cs typeface="Times New Roman" charset="0"/>
              </a:rPr>
              <a:t> ≈ 10</a:t>
            </a:r>
            <a:r>
              <a:rPr lang="en-US" sz="2000" baseline="30000" dirty="0">
                <a:latin typeface="Trebuchet MS" pitchFamily="-112" charset="0"/>
                <a:cs typeface="Times New Roman" charset="0"/>
              </a:rPr>
              <a:t>-4</a:t>
            </a:r>
            <a:r>
              <a:rPr lang="en-US" sz="2000" dirty="0">
                <a:latin typeface="Trebuchet MS" pitchFamily="-112" charset="0"/>
                <a:cs typeface="Times New Roman" charset="0"/>
              </a:rPr>
              <a:t> A   and   </a:t>
            </a:r>
            <a:r>
              <a:rPr lang="en-US" sz="2000" i="1" dirty="0" err="1">
                <a:latin typeface="Trebuchet MS" pitchFamily="-112" charset="0"/>
                <a:cs typeface="Times New Roman" charset="0"/>
              </a:rPr>
              <a:t>K</a:t>
            </a:r>
            <a:r>
              <a:rPr lang="en-US" sz="2000" i="1" baseline="-25000" dirty="0" err="1">
                <a:latin typeface="Trebuchet MS" pitchFamily="-112" charset="0"/>
                <a:cs typeface="Times New Roman" charset="0"/>
              </a:rPr>
              <a:t>atom</a:t>
            </a:r>
            <a:r>
              <a:rPr lang="en-US" sz="2000" dirty="0">
                <a:latin typeface="Trebuchet MS" pitchFamily="-112" charset="0"/>
                <a:cs typeface="Times New Roman" charset="0"/>
              </a:rPr>
              <a:t> ≈ 3000 A/cm !</a:t>
            </a:r>
          </a:p>
        </p:txBody>
      </p:sp>
      <p:sp>
        <p:nvSpPr>
          <p:cNvPr id="45062" name="Rectangle 97"/>
          <p:cNvSpPr>
            <a:spLocks noChangeArrowheads="1"/>
          </p:cNvSpPr>
          <p:nvPr/>
        </p:nvSpPr>
        <p:spPr bwMode="auto">
          <a:xfrm>
            <a:off x="7586663" y="5324475"/>
            <a:ext cx="633412" cy="368300"/>
          </a:xfrm>
          <a:prstGeom prst="rect">
            <a:avLst/>
          </a:prstGeom>
          <a:noFill/>
          <a:ln w="9525">
            <a:noFill/>
            <a:miter lim="800000"/>
            <a:headEnd/>
            <a:tailEnd/>
          </a:ln>
        </p:spPr>
        <p:txBody>
          <a:bodyPr wrap="none">
            <a:spAutoFit/>
          </a:bodyPr>
          <a:lstStyle/>
          <a:p>
            <a:r>
              <a:rPr lang="en-US" sz="1800">
                <a:latin typeface="Trebuchet MS" pitchFamily="-112" charset="0"/>
                <a:cs typeface="Times New Roman" charset="0"/>
              </a:rPr>
              <a:t>~3 Å</a:t>
            </a:r>
            <a:endParaRPr lang="en-US" sz="1800">
              <a:cs typeface="Times New Roman" charset="0"/>
            </a:endParaRPr>
          </a:p>
        </p:txBody>
      </p:sp>
      <p:cxnSp>
        <p:nvCxnSpPr>
          <p:cNvPr id="100" name="Straight Arrow Connector 99"/>
          <p:cNvCxnSpPr/>
          <p:nvPr/>
        </p:nvCxnSpPr>
        <p:spPr>
          <a:xfrm>
            <a:off x="7562850" y="5319713"/>
            <a:ext cx="633413" cy="1587"/>
          </a:xfrm>
          <a:prstGeom prst="straightConnector1">
            <a:avLst/>
          </a:prstGeom>
          <a:ln w="34925" cap="flat" cmpd="sng" algn="ctr">
            <a:solidFill>
              <a:srgbClr val="800000"/>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1116013" y="5692775"/>
            <a:ext cx="7104062" cy="476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olenoid with field_N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946" y="1584609"/>
            <a:ext cx="4417367" cy="4417367"/>
          </a:xfrm>
          <a:prstGeom prst="rect">
            <a:avLst/>
          </a:prstGeom>
        </p:spPr>
      </p:pic>
      <p:pic>
        <p:nvPicPr>
          <p:cNvPr id="3" name="Picture 2" descr="magnet with fiel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4550" y="1463822"/>
            <a:ext cx="4658942" cy="465894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28600"/>
            <a:ext cx="3416384" cy="707886"/>
          </a:xfrm>
          <a:prstGeom prst="rect">
            <a:avLst/>
          </a:prstGeom>
          <a:noFill/>
        </p:spPr>
        <p:txBody>
          <a:bodyPr wrap="none" rtlCol="0">
            <a:spAutoFit/>
          </a:bodyPr>
          <a:lstStyle/>
          <a:p>
            <a:r>
              <a:rPr lang="en-US" sz="4000" u="sng" dirty="0" smtClean="0"/>
              <a:t>TRUE or FALSE?</a:t>
            </a:r>
            <a:endParaRPr lang="en-US" sz="4000" u="sng" dirty="0"/>
          </a:p>
        </p:txBody>
      </p:sp>
      <p:sp>
        <p:nvSpPr>
          <p:cNvPr id="3" name="TextBox 2"/>
          <p:cNvSpPr txBox="1"/>
          <p:nvPr/>
        </p:nvSpPr>
        <p:spPr>
          <a:xfrm>
            <a:off x="457200" y="1171456"/>
            <a:ext cx="7086600" cy="4524315"/>
          </a:xfrm>
          <a:prstGeom prst="rect">
            <a:avLst/>
          </a:prstGeom>
          <a:noFill/>
        </p:spPr>
        <p:txBody>
          <a:bodyPr wrap="square" rtlCol="0">
            <a:spAutoFit/>
          </a:bodyPr>
          <a:lstStyle/>
          <a:p>
            <a:pPr marL="342900" indent="-342900">
              <a:buAutoNum type="arabicPeriod"/>
            </a:pPr>
            <a:r>
              <a:rPr lang="en-US" sz="2400" dirty="0" smtClean="0">
                <a:latin typeface="Trebuchet MS"/>
                <a:cs typeface="Trebuchet MS"/>
              </a:rPr>
              <a:t>The normal electric field is always continuous at a surface.</a:t>
            </a:r>
          </a:p>
          <a:p>
            <a:pPr marL="342900" indent="-342900">
              <a:buAutoNum type="arabicPeriod"/>
            </a:pPr>
            <a:endParaRPr lang="en-US" sz="2400" dirty="0" smtClean="0">
              <a:latin typeface="Trebuchet MS"/>
              <a:cs typeface="Trebuchet MS"/>
            </a:endParaRPr>
          </a:p>
          <a:p>
            <a:pPr marL="342900" indent="-342900">
              <a:buAutoNum type="arabicPeriod"/>
            </a:pPr>
            <a:endParaRPr lang="en-US" sz="2400" dirty="0" smtClean="0">
              <a:latin typeface="Trebuchet MS"/>
              <a:cs typeface="Trebuchet MS"/>
            </a:endParaRPr>
          </a:p>
          <a:p>
            <a:pPr marL="342900" indent="-342900">
              <a:buAutoNum type="arabicPeriod"/>
            </a:pPr>
            <a:r>
              <a:rPr lang="en-US" sz="2400" dirty="0" smtClean="0">
                <a:latin typeface="Trebuchet MS"/>
                <a:cs typeface="Trebuchet MS"/>
              </a:rPr>
              <a:t>The normal magnetic field is always continuous at a surface.</a:t>
            </a:r>
          </a:p>
          <a:p>
            <a:pPr marL="342900" indent="-342900">
              <a:buAutoNum type="arabicPeriod"/>
            </a:pPr>
            <a:endParaRPr lang="en-US" sz="2400" dirty="0" smtClean="0">
              <a:latin typeface="Trebuchet MS"/>
              <a:cs typeface="Trebuchet MS"/>
            </a:endParaRPr>
          </a:p>
          <a:p>
            <a:pPr marL="342900" indent="-342900">
              <a:buAutoNum type="arabicPeriod"/>
            </a:pPr>
            <a:endParaRPr lang="en-US" sz="2400" dirty="0" smtClean="0">
              <a:latin typeface="Trebuchet MS"/>
              <a:cs typeface="Trebuchet MS"/>
            </a:endParaRPr>
          </a:p>
          <a:p>
            <a:pPr marL="342900" indent="-342900"/>
            <a:r>
              <a:rPr lang="en-US" sz="2400" dirty="0" smtClean="0">
                <a:latin typeface="Trebuchet MS"/>
                <a:cs typeface="Trebuchet MS"/>
              </a:rPr>
              <a:t>3. There is a current-carrying wire coming out of the board. If we integrate along the path, we will find that the magnetic field is zero along the path.</a:t>
            </a:r>
            <a:endParaRPr lang="en-US" sz="2400" dirty="0">
              <a:latin typeface="Trebuchet MS"/>
              <a:cs typeface="Trebuchet MS"/>
            </a:endParaRPr>
          </a:p>
        </p:txBody>
      </p:sp>
      <p:cxnSp>
        <p:nvCxnSpPr>
          <p:cNvPr id="9" name="Straight Connector 8"/>
          <p:cNvCxnSpPr/>
          <p:nvPr/>
        </p:nvCxnSpPr>
        <p:spPr>
          <a:xfrm>
            <a:off x="7696200" y="1911422"/>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7696200" y="3359222"/>
            <a:ext cx="68580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7696200" y="5569941"/>
            <a:ext cx="685800" cy="0"/>
          </a:xfrm>
          <a:prstGeom prst="line">
            <a:avLst/>
          </a:prstGeom>
        </p:spPr>
        <p:style>
          <a:lnRef idx="2">
            <a:schemeClr val="dk1"/>
          </a:lnRef>
          <a:fillRef idx="0">
            <a:schemeClr val="dk1"/>
          </a:fillRef>
          <a:effectRef idx="1">
            <a:schemeClr val="dk1"/>
          </a:effectRef>
          <a:fontRef idx="minor">
            <a:schemeClr val="tx1"/>
          </a:fontRef>
        </p:style>
      </p:cxnSp>
      <p:pic>
        <p:nvPicPr>
          <p:cNvPr id="4" name="Picture 3" descr="l6s11_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417324" y="5045886"/>
            <a:ext cx="1850104" cy="181211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lse_magne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5295" y="-467806"/>
            <a:ext cx="7749103" cy="7749103"/>
          </a:xfrm>
          <a:prstGeom prst="rect">
            <a:avLst/>
          </a:prstGeom>
        </p:spPr>
      </p:pic>
      <p:sp>
        <p:nvSpPr>
          <p:cNvPr id="46084" name="Rectangle 5"/>
          <p:cNvSpPr>
            <a:spLocks noChangeArrowheads="1"/>
          </p:cNvSpPr>
          <p:nvPr/>
        </p:nvSpPr>
        <p:spPr bwMode="auto">
          <a:xfrm>
            <a:off x="1654175" y="304800"/>
            <a:ext cx="5840413" cy="457200"/>
          </a:xfrm>
          <a:prstGeom prst="rect">
            <a:avLst/>
          </a:prstGeom>
          <a:noFill/>
          <a:ln w="9525">
            <a:noFill/>
            <a:miter lim="800000"/>
            <a:headEnd/>
            <a:tailEnd/>
          </a:ln>
        </p:spPr>
        <p:txBody>
          <a:bodyPr wrap="none">
            <a:spAutoFit/>
          </a:bodyPr>
          <a:lstStyle/>
          <a:p>
            <a:pPr algn="ctr"/>
            <a:r>
              <a:rPr lang="en-US" sz="2400" i="1" u="sng">
                <a:latin typeface="Trebuchet MS" pitchFamily="-112" charset="0"/>
              </a:rPr>
              <a:t>Record Breaking (Pulsed) Electromagnets</a:t>
            </a:r>
          </a:p>
        </p:txBody>
      </p:sp>
      <p:sp>
        <p:nvSpPr>
          <p:cNvPr id="46085" name="Rectangle 6"/>
          <p:cNvSpPr>
            <a:spLocks noChangeArrowheads="1"/>
          </p:cNvSpPr>
          <p:nvPr/>
        </p:nvSpPr>
        <p:spPr bwMode="auto">
          <a:xfrm>
            <a:off x="4114800" y="1143000"/>
            <a:ext cx="4572000" cy="1311275"/>
          </a:xfrm>
          <a:prstGeom prst="rect">
            <a:avLst/>
          </a:prstGeom>
          <a:noFill/>
          <a:ln w="9525">
            <a:noFill/>
            <a:miter lim="800000"/>
            <a:headEnd/>
            <a:tailEnd/>
          </a:ln>
        </p:spPr>
        <p:txBody>
          <a:bodyPr>
            <a:spAutoFit/>
          </a:bodyPr>
          <a:lstStyle/>
          <a:p>
            <a:pPr marL="342900" indent="-342900">
              <a:buFontTx/>
              <a:buChar char="•"/>
            </a:pPr>
            <a:r>
              <a:rPr lang="en-US" sz="2000">
                <a:latin typeface="Trebuchet MS" pitchFamily="-112" charset="0"/>
              </a:rPr>
              <a:t>Coil consists of few turns to keep the coil inductance low</a:t>
            </a:r>
          </a:p>
          <a:p>
            <a:pPr marL="342900" indent="-342900">
              <a:buFontTx/>
              <a:buChar char="•"/>
            </a:pPr>
            <a:r>
              <a:rPr lang="en-US" sz="2000">
                <a:latin typeface="Trebuchet MS" pitchFamily="-112" charset="0"/>
              </a:rPr>
              <a:t>Magnet cooled to 77 K prior to pulsing increases conductivity</a:t>
            </a:r>
          </a:p>
        </p:txBody>
      </p:sp>
      <p:graphicFrame>
        <p:nvGraphicFramePr>
          <p:cNvPr id="46082" name="Object 5"/>
          <p:cNvGraphicFramePr>
            <a:graphicFrameLocks noChangeAspect="1"/>
          </p:cNvGraphicFramePr>
          <p:nvPr/>
        </p:nvGraphicFramePr>
        <p:xfrm>
          <a:off x="3028950" y="2647950"/>
          <a:ext cx="5886450" cy="4038600"/>
        </p:xfrm>
        <a:graphic>
          <a:graphicData uri="http://schemas.openxmlformats.org/presentationml/2006/ole">
            <mc:AlternateContent xmlns:mc="http://schemas.openxmlformats.org/markup-compatibility/2006">
              <mc:Choice xmlns:v="urn:schemas-microsoft-com:vml" Requires="v">
                <p:oleObj spid="_x0000_s46130" name="Graph" r:id="rId4" imgW="4817533" imgH="3515783" progId="">
                  <p:embed/>
                </p:oleObj>
              </mc:Choice>
              <mc:Fallback>
                <p:oleObj name="Graph" r:id="rId4" imgW="4817533" imgH="3515783" progId="">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l="4024" t="11328" r="7184" b="5859"/>
                      <a:stretch>
                        <a:fillRect/>
                      </a:stretch>
                    </p:blipFill>
                    <p:spPr bwMode="auto">
                      <a:xfrm>
                        <a:off x="3028950" y="2647950"/>
                        <a:ext cx="58864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4648200" y="1143000"/>
            <a:ext cx="4267200" cy="1938338"/>
          </a:xfrm>
          <a:prstGeom prst="rect">
            <a:avLst/>
          </a:prstGeom>
          <a:noFill/>
          <a:ln w="9525">
            <a:noFill/>
            <a:miter lim="800000"/>
            <a:headEnd/>
            <a:tailEnd/>
          </a:ln>
        </p:spPr>
        <p:txBody>
          <a:bodyPr>
            <a:spAutoFit/>
          </a:bodyPr>
          <a:lstStyle/>
          <a:p>
            <a:pPr algn="ctr"/>
            <a:r>
              <a:rPr lang="en-US" sz="2000">
                <a:latin typeface="Trebuchet MS" pitchFamily="-112" charset="0"/>
              </a:rPr>
              <a:t>The force acts to </a:t>
            </a:r>
            <a:br>
              <a:rPr lang="en-US" sz="2000">
                <a:latin typeface="Trebuchet MS" pitchFamily="-112" charset="0"/>
              </a:rPr>
            </a:br>
            <a:r>
              <a:rPr lang="en-US" sz="2000">
                <a:latin typeface="Trebuchet MS" pitchFamily="-112" charset="0"/>
              </a:rPr>
              <a:t>SEPARATE the plates.</a:t>
            </a:r>
          </a:p>
          <a:p>
            <a:pPr algn="ctr"/>
            <a:endParaRPr lang="en-US" sz="2000">
              <a:latin typeface="Trebuchet MS" pitchFamily="-112" charset="0"/>
            </a:endParaRPr>
          </a:p>
          <a:p>
            <a:pPr algn="ctr"/>
            <a:r>
              <a:rPr lang="en-US" sz="2000">
                <a:latin typeface="Trebuchet MS" pitchFamily="-112" charset="0"/>
              </a:rPr>
              <a:t>Note that the direction of the force tends to increase the volume that the field is stored in.</a:t>
            </a:r>
          </a:p>
        </p:txBody>
      </p:sp>
      <p:sp>
        <p:nvSpPr>
          <p:cNvPr id="48143" name="Rectangle 16"/>
          <p:cNvSpPr>
            <a:spLocks noChangeArrowheads="1"/>
          </p:cNvSpPr>
          <p:nvPr/>
        </p:nvSpPr>
        <p:spPr bwMode="auto">
          <a:xfrm>
            <a:off x="2581275" y="381000"/>
            <a:ext cx="4021138" cy="523875"/>
          </a:xfrm>
          <a:prstGeom prst="rect">
            <a:avLst/>
          </a:prstGeom>
          <a:noFill/>
          <a:ln w="9525">
            <a:noFill/>
            <a:miter lim="800000"/>
            <a:headEnd/>
            <a:tailEnd/>
          </a:ln>
        </p:spPr>
        <p:txBody>
          <a:bodyPr wrap="none">
            <a:spAutoFit/>
          </a:bodyPr>
          <a:lstStyle/>
          <a:p>
            <a:r>
              <a:rPr lang="en-US" sz="2800" i="1" u="sng">
                <a:latin typeface="Trebuchet MS" pitchFamily="-112" charset="0"/>
              </a:rPr>
              <a:t>Force on Current Sheet</a:t>
            </a:r>
          </a:p>
        </p:txBody>
      </p:sp>
      <p:sp>
        <p:nvSpPr>
          <p:cNvPr id="48145" name="Rectangle 21"/>
          <p:cNvSpPr>
            <a:spLocks noChangeArrowheads="1"/>
          </p:cNvSpPr>
          <p:nvPr/>
        </p:nvSpPr>
        <p:spPr bwMode="auto">
          <a:xfrm>
            <a:off x="228600" y="4051300"/>
            <a:ext cx="4835525" cy="460375"/>
          </a:xfrm>
          <a:prstGeom prst="rect">
            <a:avLst/>
          </a:prstGeom>
          <a:noFill/>
          <a:ln w="9525">
            <a:noFill/>
            <a:miter lim="800000"/>
            <a:headEnd/>
            <a:tailEnd/>
          </a:ln>
        </p:spPr>
        <p:txBody>
          <a:bodyPr wrap="none">
            <a:spAutoFit/>
          </a:bodyPr>
          <a:lstStyle/>
          <a:p>
            <a:r>
              <a:rPr lang="en-US" sz="2400">
                <a:solidFill>
                  <a:srgbClr val="0070C0"/>
                </a:solidFill>
                <a:latin typeface="Trebuchet MS" pitchFamily="-112" charset="0"/>
              </a:rPr>
              <a:t>What about forces on a solenoid ?</a:t>
            </a:r>
          </a:p>
        </p:txBody>
      </p:sp>
      <p:pic>
        <p:nvPicPr>
          <p:cNvPr id="23" name="Picture 22" descr="solenoid with field_NS_arrow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2616" y="2813050"/>
            <a:ext cx="4319594" cy="4319594"/>
          </a:xfrm>
          <a:prstGeom prst="rect">
            <a:avLst/>
          </a:prstGeom>
        </p:spPr>
      </p:pic>
      <p:pic>
        <p:nvPicPr>
          <p:cNvPr id="2" name="Picture 1" descr="current_plates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490" y="740770"/>
            <a:ext cx="3983857" cy="331053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ChangeArrowheads="1"/>
          </p:cNvSpPr>
          <p:nvPr/>
        </p:nvSpPr>
        <p:spPr bwMode="auto">
          <a:xfrm>
            <a:off x="3001963" y="487363"/>
            <a:ext cx="3130550" cy="457200"/>
          </a:xfrm>
          <a:prstGeom prst="rect">
            <a:avLst/>
          </a:prstGeom>
          <a:noFill/>
          <a:ln w="9525">
            <a:noFill/>
            <a:miter lim="800000"/>
            <a:headEnd/>
            <a:tailEnd/>
          </a:ln>
        </p:spPr>
        <p:txBody>
          <a:bodyPr wrap="none">
            <a:spAutoFit/>
          </a:bodyPr>
          <a:lstStyle/>
          <a:p>
            <a:r>
              <a:rPr lang="en-US" sz="2400" i="1" u="sng">
                <a:latin typeface="Trebuchet MS" pitchFamily="-112" charset="0"/>
              </a:rPr>
              <a:t>What Sets the Limit ?</a:t>
            </a:r>
          </a:p>
        </p:txBody>
      </p:sp>
      <p:sp>
        <p:nvSpPr>
          <p:cNvPr id="49156" name="Text Box 116"/>
          <p:cNvSpPr txBox="1">
            <a:spLocks noChangeArrowheads="1"/>
          </p:cNvSpPr>
          <p:nvPr/>
        </p:nvSpPr>
        <p:spPr bwMode="auto">
          <a:xfrm>
            <a:off x="438150" y="1116013"/>
            <a:ext cx="5638800" cy="2062162"/>
          </a:xfrm>
          <a:prstGeom prst="rect">
            <a:avLst/>
          </a:prstGeom>
          <a:solidFill>
            <a:schemeClr val="bg1"/>
          </a:solidFill>
          <a:ln w="9525">
            <a:noFill/>
            <a:miter lim="800000"/>
            <a:headEnd/>
            <a:tailEnd/>
          </a:ln>
        </p:spPr>
        <p:txBody>
          <a:bodyPr>
            <a:spAutoFit/>
          </a:bodyPr>
          <a:lstStyle/>
          <a:p>
            <a:pPr eaLnBrk="0" hangingPunct="0"/>
            <a:r>
              <a:rPr lang="en-US" sz="1600" b="1">
                <a:latin typeface="Trebuchet MS" pitchFamily="-112" charset="0"/>
              </a:rPr>
              <a:t>1 atmosphere = 14.7 pounds per square inch</a:t>
            </a:r>
          </a:p>
          <a:p>
            <a:pPr eaLnBrk="0" hangingPunct="0"/>
            <a:endParaRPr lang="en-US" sz="1600" b="1" i="1">
              <a:latin typeface="Trebuchet MS" pitchFamily="-112" charset="0"/>
            </a:endParaRPr>
          </a:p>
          <a:p>
            <a:pPr eaLnBrk="0" hangingPunct="0"/>
            <a:r>
              <a:rPr lang="en-US" sz="1600" b="1" i="1">
                <a:latin typeface="Trebuchet MS" pitchFamily="-112" charset="0"/>
              </a:rPr>
              <a:t>Pressure Under Water</a:t>
            </a:r>
          </a:p>
          <a:p>
            <a:pPr eaLnBrk="0" hangingPunct="0"/>
            <a:r>
              <a:rPr lang="en-US" sz="1600" b="1">
                <a:latin typeface="Trebuchet MS" pitchFamily="-112" charset="0"/>
              </a:rPr>
              <a:t>    1000 m     Submarine                             	1000 psi</a:t>
            </a:r>
          </a:p>
          <a:p>
            <a:pPr eaLnBrk="0" hangingPunct="0"/>
            <a:r>
              <a:rPr lang="en-US" sz="1600" b="1">
                <a:latin typeface="Trebuchet MS" pitchFamily="-112" charset="0"/>
              </a:rPr>
              <a:t>    4000 m     Ocean Floor Submersible    	6000 psi</a:t>
            </a:r>
          </a:p>
          <a:p>
            <a:pPr eaLnBrk="0" hangingPunct="0"/>
            <a:endParaRPr lang="en-US" sz="1600" b="1">
              <a:latin typeface="Trebuchet MS" pitchFamily="-112" charset="0"/>
            </a:endParaRPr>
          </a:p>
          <a:p>
            <a:pPr eaLnBrk="0" hangingPunct="0"/>
            <a:r>
              <a:rPr lang="en-US" sz="1600" b="1" i="1">
                <a:latin typeface="Trebuchet MS" pitchFamily="-112" charset="0"/>
              </a:rPr>
              <a:t>80-T Pulsed Magnet</a:t>
            </a:r>
            <a:r>
              <a:rPr lang="en-US" sz="1600" b="1">
                <a:latin typeface="Trebuchet MS" pitchFamily="-112" charset="0"/>
              </a:rPr>
              <a:t>		          200,000 psi</a:t>
            </a:r>
          </a:p>
          <a:p>
            <a:pPr eaLnBrk="0" hangingPunct="0"/>
            <a:r>
              <a:rPr lang="en-US" sz="1600" b="1">
                <a:latin typeface="Trebuchet MS" pitchFamily="-112" charset="0"/>
              </a:rPr>
              <a:t>    … </a:t>
            </a:r>
            <a:r>
              <a:rPr lang="en-US" sz="1600" b="1" i="1">
                <a:latin typeface="Trebuchet MS" pitchFamily="-112" charset="0"/>
              </a:rPr>
              <a:t>exceeds the practical strength of most materials …</a:t>
            </a:r>
            <a:endParaRPr lang="en-US" sz="1600" b="1">
              <a:latin typeface="Trebuchet MS" pitchFamily="-112" charset="0"/>
            </a:endParaRPr>
          </a:p>
        </p:txBody>
      </p:sp>
      <p:sp>
        <p:nvSpPr>
          <p:cNvPr id="49157" name="Text Box 126"/>
          <p:cNvSpPr txBox="1">
            <a:spLocks noChangeArrowheads="1"/>
          </p:cNvSpPr>
          <p:nvPr/>
        </p:nvSpPr>
        <p:spPr bwMode="auto">
          <a:xfrm>
            <a:off x="1053571" y="4685242"/>
            <a:ext cx="6447896" cy="707886"/>
          </a:xfrm>
          <a:prstGeom prst="rect">
            <a:avLst/>
          </a:prstGeom>
          <a:solidFill>
            <a:schemeClr val="bg1">
              <a:alpha val="50195"/>
            </a:schemeClr>
          </a:solidFill>
          <a:ln w="25400">
            <a:noFill/>
            <a:miter lim="800000"/>
            <a:headEnd/>
            <a:tailEnd/>
          </a:ln>
        </p:spPr>
        <p:txBody>
          <a:bodyPr wrap="square">
            <a:spAutoFit/>
          </a:bodyPr>
          <a:lstStyle/>
          <a:p>
            <a:pPr algn="ctr" eaLnBrk="0" hangingPunct="0"/>
            <a:r>
              <a:rPr lang="en-US" sz="2000" dirty="0" smtClean="0">
                <a:solidFill>
                  <a:srgbClr val="376092"/>
                </a:solidFill>
                <a:latin typeface="Trebuchet MS" pitchFamily="-112" charset="0"/>
              </a:rPr>
              <a:t>Strong Electromagnets Generate </a:t>
            </a:r>
            <a:endParaRPr lang="en-US" sz="2000" dirty="0">
              <a:solidFill>
                <a:srgbClr val="376092"/>
              </a:solidFill>
              <a:latin typeface="Trebuchet MS" pitchFamily="-112" charset="0"/>
            </a:endParaRPr>
          </a:p>
          <a:p>
            <a:pPr algn="ctr" eaLnBrk="0" hangingPunct="0"/>
            <a:r>
              <a:rPr lang="en-US" sz="2000" u="sng" dirty="0">
                <a:solidFill>
                  <a:srgbClr val="376092"/>
                </a:solidFill>
                <a:latin typeface="Trebuchet MS" pitchFamily="-112" charset="0"/>
              </a:rPr>
              <a:t>HUGE</a:t>
            </a:r>
            <a:r>
              <a:rPr lang="en-US" sz="2000" dirty="0">
                <a:solidFill>
                  <a:srgbClr val="376092"/>
                </a:solidFill>
                <a:latin typeface="Trebuchet MS" pitchFamily="-112" charset="0"/>
              </a:rPr>
              <a:t> </a:t>
            </a:r>
            <a:r>
              <a:rPr lang="en-US" sz="2000" dirty="0" smtClean="0">
                <a:solidFill>
                  <a:srgbClr val="376092"/>
                </a:solidFill>
                <a:latin typeface="Trebuchet MS" pitchFamily="-112" charset="0"/>
              </a:rPr>
              <a:t>Forces- this can be disastrous if not controlled!</a:t>
            </a:r>
            <a:endParaRPr lang="en-US" sz="1800" dirty="0">
              <a:solidFill>
                <a:srgbClr val="376092"/>
              </a:solidFill>
              <a:latin typeface="Trebuchet MS" pitchFamily="-112" charset="0"/>
            </a:endParaRPr>
          </a:p>
        </p:txBody>
      </p:sp>
      <p:pic>
        <p:nvPicPr>
          <p:cNvPr id="3" name="Picture 2" descr="solenoid with field_NS_arrow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4109" y="141957"/>
            <a:ext cx="3924403" cy="392440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587"/>
            <a:ext cx="8229600" cy="871117"/>
          </a:xfrm>
        </p:spPr>
        <p:txBody>
          <a:bodyPr/>
          <a:lstStyle/>
          <a:p>
            <a:r>
              <a:rPr lang="en-US" dirty="0" smtClean="0"/>
              <a:t>Summary</a:t>
            </a:r>
            <a:endParaRPr lang="en-US" dirty="0"/>
          </a:p>
        </p:txBody>
      </p:sp>
      <p:sp>
        <p:nvSpPr>
          <p:cNvPr id="4" name="TextBox 14"/>
          <p:cNvSpPr txBox="1">
            <a:spLocks noChangeArrowheads="1"/>
          </p:cNvSpPr>
          <p:nvPr/>
        </p:nvSpPr>
        <p:spPr bwMode="auto">
          <a:xfrm>
            <a:off x="779463" y="1278821"/>
            <a:ext cx="5954712" cy="339725"/>
          </a:xfrm>
          <a:prstGeom prst="rect">
            <a:avLst/>
          </a:prstGeom>
          <a:noFill/>
          <a:ln w="9525">
            <a:noFill/>
            <a:miter lim="800000"/>
            <a:headEnd/>
            <a:tailEnd/>
          </a:ln>
        </p:spPr>
        <p:txBody>
          <a:bodyPr wrap="none">
            <a:spAutoFit/>
          </a:bodyPr>
          <a:lstStyle/>
          <a:p>
            <a:pPr>
              <a:buFont typeface="Arial" charset="0"/>
              <a:buChar char="•"/>
            </a:pPr>
            <a:r>
              <a:rPr lang="en-US" sz="1600"/>
              <a:t> </a:t>
            </a:r>
            <a:r>
              <a:rPr lang="en-US" sz="1600" u="sng"/>
              <a:t>Maxwell’s Equations </a:t>
            </a:r>
            <a:r>
              <a:rPr lang="en-US" sz="1600" i="1"/>
              <a:t> </a:t>
            </a:r>
            <a:r>
              <a:rPr lang="en-US" sz="1400"/>
              <a:t>(in Free Space with Electric Charges present):</a:t>
            </a:r>
          </a:p>
        </p:txBody>
      </p:sp>
      <p:grpSp>
        <p:nvGrpSpPr>
          <p:cNvPr id="5" name="Group 20"/>
          <p:cNvGrpSpPr>
            <a:grpSpLocks/>
          </p:cNvGrpSpPr>
          <p:nvPr/>
        </p:nvGrpSpPr>
        <p:grpSpPr bwMode="auto">
          <a:xfrm>
            <a:off x="1291864" y="1893670"/>
            <a:ext cx="7044796" cy="2978611"/>
            <a:chOff x="713645" y="696913"/>
            <a:chExt cx="7820755" cy="3313112"/>
          </a:xfrm>
        </p:grpSpPr>
        <p:pic>
          <p:nvPicPr>
            <p:cNvPr id="6" name="Picture 3" descr="latex-image-1.pdf"/>
            <p:cNvPicPr>
              <a:picLocks noChangeAspect="1"/>
            </p:cNvPicPr>
            <p:nvPr/>
          </p:nvPicPr>
          <p:blipFill>
            <a:blip r:embed="rId2" cstate="print"/>
            <a:srcRect/>
            <a:stretch>
              <a:fillRect/>
            </a:stretch>
          </p:blipFill>
          <p:spPr bwMode="auto">
            <a:xfrm>
              <a:off x="2124075" y="1168400"/>
              <a:ext cx="1239838" cy="304800"/>
            </a:xfrm>
            <a:prstGeom prst="rect">
              <a:avLst/>
            </a:prstGeom>
            <a:noFill/>
            <a:ln w="9525">
              <a:noFill/>
              <a:miter lim="800000"/>
              <a:headEnd/>
              <a:tailEnd/>
            </a:ln>
          </p:spPr>
        </p:pic>
        <p:pic>
          <p:nvPicPr>
            <p:cNvPr id="7" name="Picture 5" descr="latex-image-1.pdf"/>
            <p:cNvPicPr>
              <a:picLocks noChangeAspect="1"/>
            </p:cNvPicPr>
            <p:nvPr/>
          </p:nvPicPr>
          <p:blipFill>
            <a:blip r:embed="rId3" cstate="print"/>
            <a:srcRect/>
            <a:stretch>
              <a:fillRect/>
            </a:stretch>
          </p:blipFill>
          <p:spPr bwMode="auto">
            <a:xfrm>
              <a:off x="2124075" y="1833563"/>
              <a:ext cx="1981200" cy="528637"/>
            </a:xfrm>
            <a:prstGeom prst="rect">
              <a:avLst/>
            </a:prstGeom>
            <a:noFill/>
            <a:ln w="9525">
              <a:noFill/>
              <a:miter lim="800000"/>
              <a:headEnd/>
              <a:tailEnd/>
            </a:ln>
          </p:spPr>
        </p:pic>
        <p:pic>
          <p:nvPicPr>
            <p:cNvPr id="8" name="Picture 6" descr="latex-image-1.pdf"/>
            <p:cNvPicPr>
              <a:picLocks noChangeAspect="1"/>
            </p:cNvPicPr>
            <p:nvPr/>
          </p:nvPicPr>
          <p:blipFill>
            <a:blip r:embed="rId4" cstate="print"/>
            <a:srcRect/>
            <a:stretch>
              <a:fillRect/>
            </a:stretch>
          </p:blipFill>
          <p:spPr bwMode="auto">
            <a:xfrm>
              <a:off x="2165350" y="2743200"/>
              <a:ext cx="1311275" cy="304800"/>
            </a:xfrm>
            <a:prstGeom prst="rect">
              <a:avLst/>
            </a:prstGeom>
            <a:noFill/>
            <a:ln w="9525">
              <a:noFill/>
              <a:miter lim="800000"/>
              <a:headEnd/>
              <a:tailEnd/>
            </a:ln>
          </p:spPr>
        </p:pic>
        <p:pic>
          <p:nvPicPr>
            <p:cNvPr id="9" name="Picture 7" descr="latex-image-1.pdf"/>
            <p:cNvPicPr>
              <a:picLocks noChangeAspect="1"/>
            </p:cNvPicPr>
            <p:nvPr/>
          </p:nvPicPr>
          <p:blipFill>
            <a:blip r:embed="rId5" cstate="print"/>
            <a:srcRect/>
            <a:stretch>
              <a:fillRect/>
            </a:stretch>
          </p:blipFill>
          <p:spPr bwMode="auto">
            <a:xfrm>
              <a:off x="2119313" y="3433763"/>
              <a:ext cx="2205037" cy="528637"/>
            </a:xfrm>
            <a:prstGeom prst="rect">
              <a:avLst/>
            </a:prstGeom>
            <a:noFill/>
            <a:ln w="9525">
              <a:noFill/>
              <a:miter lim="800000"/>
              <a:headEnd/>
              <a:tailEnd/>
            </a:ln>
          </p:spPr>
        </p:pic>
        <p:pic>
          <p:nvPicPr>
            <p:cNvPr id="10" name="Picture 9" descr="latex-image-1.pdf"/>
            <p:cNvPicPr>
              <a:picLocks noChangeAspect="1"/>
            </p:cNvPicPr>
            <p:nvPr/>
          </p:nvPicPr>
          <p:blipFill>
            <a:blip r:embed="rId6" cstate="print"/>
            <a:srcRect/>
            <a:stretch>
              <a:fillRect/>
            </a:stretch>
          </p:blipFill>
          <p:spPr bwMode="auto">
            <a:xfrm>
              <a:off x="4905375" y="1752600"/>
              <a:ext cx="3200400" cy="720725"/>
            </a:xfrm>
            <a:prstGeom prst="rect">
              <a:avLst/>
            </a:prstGeom>
            <a:noFill/>
            <a:ln w="9525">
              <a:noFill/>
              <a:miter lim="800000"/>
              <a:headEnd/>
              <a:tailEnd/>
            </a:ln>
          </p:spPr>
        </p:pic>
        <p:pic>
          <p:nvPicPr>
            <p:cNvPr id="11" name="Picture 10" descr="latex-image-1.pdf"/>
            <p:cNvPicPr>
              <a:picLocks noChangeAspect="1"/>
            </p:cNvPicPr>
            <p:nvPr/>
          </p:nvPicPr>
          <p:blipFill>
            <a:blip r:embed="rId7" cstate="print"/>
            <a:srcRect/>
            <a:stretch>
              <a:fillRect/>
            </a:stretch>
          </p:blipFill>
          <p:spPr bwMode="auto">
            <a:xfrm>
              <a:off x="4908550" y="2527300"/>
              <a:ext cx="1838325" cy="720725"/>
            </a:xfrm>
            <a:prstGeom prst="rect">
              <a:avLst/>
            </a:prstGeom>
            <a:noFill/>
            <a:ln w="9525">
              <a:noFill/>
              <a:miter lim="800000"/>
              <a:headEnd/>
              <a:tailEnd/>
            </a:ln>
          </p:spPr>
        </p:pic>
        <p:pic>
          <p:nvPicPr>
            <p:cNvPr id="12" name="Picture 12" descr="latex-image-1.pdf"/>
            <p:cNvPicPr>
              <a:picLocks noChangeAspect="1"/>
            </p:cNvPicPr>
            <p:nvPr/>
          </p:nvPicPr>
          <p:blipFill>
            <a:blip r:embed="rId8" cstate="print"/>
            <a:srcRect/>
            <a:stretch>
              <a:fillRect/>
            </a:stretch>
          </p:blipFill>
          <p:spPr bwMode="auto">
            <a:xfrm>
              <a:off x="4897438" y="3289300"/>
              <a:ext cx="3636962" cy="720725"/>
            </a:xfrm>
            <a:prstGeom prst="rect">
              <a:avLst/>
            </a:prstGeom>
            <a:noFill/>
            <a:ln w="9525">
              <a:noFill/>
              <a:miter lim="800000"/>
              <a:headEnd/>
              <a:tailEnd/>
            </a:ln>
          </p:spPr>
        </p:pic>
        <p:sp>
          <p:nvSpPr>
            <p:cNvPr id="13" name="TextBox 13"/>
            <p:cNvSpPr txBox="1">
              <a:spLocks noChangeArrowheads="1"/>
            </p:cNvSpPr>
            <p:nvPr/>
          </p:nvSpPr>
          <p:spPr bwMode="auto">
            <a:xfrm>
              <a:off x="713645" y="1100424"/>
              <a:ext cx="1511687" cy="2838855"/>
            </a:xfrm>
            <a:prstGeom prst="rect">
              <a:avLst/>
            </a:prstGeom>
            <a:noFill/>
            <a:ln w="9525">
              <a:noFill/>
              <a:miter lim="800000"/>
              <a:headEnd/>
              <a:tailEnd/>
            </a:ln>
          </p:spPr>
          <p:txBody>
            <a:bodyPr>
              <a:spAutoFit/>
            </a:bodyPr>
            <a:lstStyle/>
            <a:p>
              <a:pPr>
                <a:spcAft>
                  <a:spcPts val="900"/>
                </a:spcAft>
              </a:pPr>
              <a:r>
                <a:rPr lang="en-US" sz="1400"/>
                <a:t>E-Gauss:</a:t>
              </a:r>
            </a:p>
            <a:p>
              <a:pPr>
                <a:spcAft>
                  <a:spcPts val="900"/>
                </a:spcAft>
              </a:pPr>
              <a:endParaRPr lang="en-US" sz="1400"/>
            </a:p>
            <a:p>
              <a:pPr>
                <a:spcAft>
                  <a:spcPts val="900"/>
                </a:spcAft>
              </a:pPr>
              <a:r>
                <a:rPr lang="en-US" sz="1400"/>
                <a:t>Faraday:</a:t>
              </a:r>
            </a:p>
            <a:p>
              <a:pPr>
                <a:spcAft>
                  <a:spcPts val="900"/>
                </a:spcAft>
              </a:pPr>
              <a:endParaRPr lang="en-US" sz="1400"/>
            </a:p>
            <a:p>
              <a:pPr>
                <a:spcAft>
                  <a:spcPts val="900"/>
                </a:spcAft>
              </a:pPr>
              <a:r>
                <a:rPr lang="en-US" sz="1400"/>
                <a:t>H-Gauss:</a:t>
              </a:r>
            </a:p>
            <a:p>
              <a:pPr>
                <a:spcAft>
                  <a:spcPts val="900"/>
                </a:spcAft>
              </a:pPr>
              <a:endParaRPr lang="en-US" sz="1400"/>
            </a:p>
            <a:p>
              <a:pPr>
                <a:spcAft>
                  <a:spcPts val="900"/>
                </a:spcAft>
              </a:pPr>
              <a:r>
                <a:rPr lang="en-US" sz="1400"/>
                <a:t>Ampere:</a:t>
              </a:r>
            </a:p>
          </p:txBody>
        </p:sp>
        <p:grpSp>
          <p:nvGrpSpPr>
            <p:cNvPr id="14" name="Group 15"/>
            <p:cNvGrpSpPr>
              <a:grpSpLocks/>
            </p:cNvGrpSpPr>
            <p:nvPr/>
          </p:nvGrpSpPr>
          <p:grpSpPr bwMode="auto">
            <a:xfrm>
              <a:off x="4892675" y="990600"/>
              <a:ext cx="2692400" cy="720725"/>
              <a:chOff x="2920" y="624"/>
              <a:chExt cx="1696" cy="454"/>
            </a:xfrm>
          </p:grpSpPr>
          <p:pic>
            <p:nvPicPr>
              <p:cNvPr id="18" name="Picture 8" descr="latex-image-1.pdf"/>
              <p:cNvPicPr>
                <a:picLocks noChangeAspect="1"/>
              </p:cNvPicPr>
              <p:nvPr/>
            </p:nvPicPr>
            <p:blipFill>
              <a:blip r:embed="rId9" cstate="print"/>
              <a:srcRect/>
              <a:stretch>
                <a:fillRect/>
              </a:stretch>
            </p:blipFill>
            <p:spPr bwMode="auto">
              <a:xfrm>
                <a:off x="2920" y="624"/>
                <a:ext cx="1696" cy="454"/>
              </a:xfrm>
              <a:prstGeom prst="rect">
                <a:avLst/>
              </a:prstGeom>
              <a:noFill/>
              <a:ln w="9525">
                <a:noFill/>
                <a:miter lim="800000"/>
                <a:headEnd/>
                <a:tailEnd/>
              </a:ln>
            </p:spPr>
          </p:pic>
          <p:sp>
            <p:nvSpPr>
              <p:cNvPr id="19" name="Oval 18"/>
              <p:cNvSpPr/>
              <p:nvPr/>
            </p:nvSpPr>
            <p:spPr>
              <a:xfrm>
                <a:off x="2960" y="760"/>
                <a:ext cx="192" cy="76"/>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latin typeface="Trebuchet MS" charset="0"/>
                  <a:ea typeface="ＭＳ Ｐゴシック" charset="-128"/>
                </a:endParaRPr>
              </a:p>
            </p:txBody>
          </p:sp>
        </p:grpSp>
        <p:sp>
          <p:nvSpPr>
            <p:cNvPr id="15" name="Oval 14"/>
            <p:cNvSpPr/>
            <p:nvPr/>
          </p:nvSpPr>
          <p:spPr>
            <a:xfrm>
              <a:off x="4947381" y="2775960"/>
              <a:ext cx="304558" cy="11987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a:solidFill>
                  <a:srgbClr val="FFFFFF"/>
                </a:solidFill>
                <a:latin typeface="Trebuchet MS" charset="0"/>
                <a:ea typeface="ＭＳ Ｐゴシック" charset="-128"/>
              </a:endParaRPr>
            </a:p>
          </p:txBody>
        </p:sp>
        <p:sp>
          <p:nvSpPr>
            <p:cNvPr id="16" name="TextBox 21"/>
            <p:cNvSpPr txBox="1">
              <a:spLocks noChangeArrowheads="1"/>
            </p:cNvSpPr>
            <p:nvPr/>
          </p:nvSpPr>
          <p:spPr bwMode="auto">
            <a:xfrm>
              <a:off x="2038349" y="696913"/>
              <a:ext cx="2817938" cy="342949"/>
            </a:xfrm>
            <a:prstGeom prst="rect">
              <a:avLst/>
            </a:prstGeom>
            <a:noFill/>
            <a:ln w="9525">
              <a:noFill/>
              <a:miter lim="800000"/>
              <a:headEnd/>
              <a:tailEnd/>
            </a:ln>
          </p:spPr>
          <p:txBody>
            <a:bodyPr>
              <a:spAutoFit/>
            </a:bodyPr>
            <a:lstStyle/>
            <a:p>
              <a:r>
                <a:rPr lang="en-US" sz="1200" b="1"/>
                <a:t>DIFFERENTIAL FORM</a:t>
              </a:r>
            </a:p>
          </p:txBody>
        </p:sp>
        <p:sp>
          <p:nvSpPr>
            <p:cNvPr id="17" name="TextBox 22"/>
            <p:cNvSpPr txBox="1">
              <a:spLocks noChangeArrowheads="1"/>
            </p:cNvSpPr>
            <p:nvPr/>
          </p:nvSpPr>
          <p:spPr bwMode="auto">
            <a:xfrm>
              <a:off x="4802187" y="698498"/>
              <a:ext cx="2287057" cy="342949"/>
            </a:xfrm>
            <a:prstGeom prst="rect">
              <a:avLst/>
            </a:prstGeom>
            <a:noFill/>
            <a:ln w="9525">
              <a:noFill/>
              <a:miter lim="800000"/>
              <a:headEnd/>
              <a:tailEnd/>
            </a:ln>
          </p:spPr>
          <p:txBody>
            <a:bodyPr>
              <a:spAutoFit/>
            </a:bodyPr>
            <a:lstStyle/>
            <a:p>
              <a:r>
                <a:rPr lang="en-US" sz="1200" b="1"/>
                <a:t>INTEGRAL FORM</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074" y="838200"/>
            <a:ext cx="1457326" cy="246221"/>
          </a:xfrm>
          <a:prstGeom prst="rect">
            <a:avLst/>
          </a:prstGeom>
        </p:spPr>
        <p:txBody>
          <a:bodyPr wrap="square">
            <a:spAutoFit/>
          </a:bodyPr>
          <a:lstStyle/>
          <a:p>
            <a:pPr lvl="0"/>
            <a:r>
              <a:rPr lang="en-US" sz="1000" dirty="0" smtClean="0">
                <a:solidFill>
                  <a:srgbClr val="000000"/>
                </a:solidFill>
              </a:rPr>
              <a:t>MIT </a:t>
            </a:r>
            <a:r>
              <a:rPr lang="en-US" sz="1000" dirty="0" err="1" smtClean="0">
                <a:solidFill>
                  <a:srgbClr val="000000"/>
                </a:solidFill>
              </a:rPr>
              <a:t>OpenCourseWare</a:t>
            </a:r>
            <a:endParaRPr lang="en-US" sz="1000" dirty="0">
              <a:solidFill>
                <a:srgbClr val="000000"/>
              </a:solidFill>
            </a:endParaRPr>
          </a:p>
        </p:txBody>
      </p:sp>
      <p:sp>
        <p:nvSpPr>
          <p:cNvPr id="5" name="Rectangle 4"/>
          <p:cNvSpPr/>
          <p:nvPr/>
        </p:nvSpPr>
        <p:spPr>
          <a:xfrm>
            <a:off x="990600" y="990600"/>
            <a:ext cx="1219200" cy="246221"/>
          </a:xfrm>
          <a:prstGeom prst="rect">
            <a:avLst/>
          </a:prstGeom>
        </p:spPr>
        <p:txBody>
          <a:bodyPr wrap="square">
            <a:spAutoFit/>
          </a:bodyPr>
          <a:lstStyle/>
          <a:p>
            <a:r>
              <a:rPr lang="en-US" sz="1000" dirty="0">
                <a:hlinkClick r:id="rId3"/>
              </a:rPr>
              <a:t>http://ocw.mit.edu</a:t>
            </a:r>
            <a:endParaRPr lang="en-US" sz="1000" dirty="0"/>
          </a:p>
        </p:txBody>
      </p:sp>
      <p:sp>
        <p:nvSpPr>
          <p:cNvPr id="6" name="Rectangle 5"/>
          <p:cNvSpPr/>
          <p:nvPr/>
        </p:nvSpPr>
        <p:spPr>
          <a:xfrm>
            <a:off x="914400" y="1905000"/>
            <a:ext cx="3886200" cy="276999"/>
          </a:xfrm>
          <a:prstGeom prst="rect">
            <a:avLst/>
          </a:prstGeom>
        </p:spPr>
        <p:txBody>
          <a:bodyPr wrap="square">
            <a:spAutoFit/>
          </a:bodyPr>
          <a:lstStyle/>
          <a:p>
            <a:r>
              <a:rPr lang="en-US" sz="1200" dirty="0"/>
              <a:t>6.007 Electromagnetic Energy: From Motors to Lasers</a:t>
            </a:r>
          </a:p>
        </p:txBody>
      </p:sp>
      <p:sp>
        <p:nvSpPr>
          <p:cNvPr id="7" name="Rectangle 6"/>
          <p:cNvSpPr/>
          <p:nvPr/>
        </p:nvSpPr>
        <p:spPr>
          <a:xfrm>
            <a:off x="914400" y="2133600"/>
            <a:ext cx="870751" cy="246221"/>
          </a:xfrm>
          <a:prstGeom prst="rect">
            <a:avLst/>
          </a:prstGeom>
        </p:spPr>
        <p:txBody>
          <a:bodyPr wrap="none">
            <a:spAutoFit/>
          </a:bodyPr>
          <a:lstStyle/>
          <a:p>
            <a:r>
              <a:rPr lang="en-US" sz="1000" dirty="0"/>
              <a:t>Spring 2011</a:t>
            </a:r>
          </a:p>
        </p:txBody>
      </p:sp>
      <p:sp>
        <p:nvSpPr>
          <p:cNvPr id="8" name="Rectangle 7"/>
          <p:cNvSpPr/>
          <p:nvPr/>
        </p:nvSpPr>
        <p:spPr>
          <a:xfrm>
            <a:off x="914400" y="3124200"/>
            <a:ext cx="5562600" cy="246221"/>
          </a:xfrm>
          <a:prstGeom prst="rect">
            <a:avLst/>
          </a:prstGeom>
        </p:spPr>
        <p:txBody>
          <a:bodyPr wrap="square">
            <a:spAutoFit/>
          </a:bodyPr>
          <a:lstStyle/>
          <a:p>
            <a:r>
              <a:rPr lang="en-US" sz="1000" dirty="0">
                <a:cs typeface="Arial" pitchFamily="34" charset="0"/>
              </a:rPr>
              <a:t>For information about citing these materials or our Terms of Use, visit: </a:t>
            </a:r>
            <a:r>
              <a:rPr lang="en-US" sz="1000" dirty="0">
                <a:cs typeface="Arial" pitchFamily="34" charset="0"/>
                <a:hlinkClick r:id="rId4"/>
              </a:rPr>
              <a:t>http://ocw.mit.edu/terms</a:t>
            </a:r>
            <a:r>
              <a:rPr lang="en-US" sz="1000" dirty="0">
                <a:cs typeface="Arial" pitchFamily="34" charset="0"/>
              </a:rPr>
              <a:t>.</a:t>
            </a:r>
          </a:p>
        </p:txBody>
      </p:sp>
    </p:spTree>
    <p:extLst>
      <p:ext uri="{BB962C8B-B14F-4D97-AF65-F5344CB8AC3E}">
        <p14:creationId xmlns:p14="http://schemas.microsoft.com/office/powerpoint/2010/main" val="4233192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257300" y="266700"/>
            <a:ext cx="2066925" cy="457200"/>
          </a:xfrm>
          <a:prstGeom prst="rect">
            <a:avLst/>
          </a:prstGeom>
          <a:noFill/>
          <a:ln w="9525">
            <a:noFill/>
            <a:miter lim="800000"/>
            <a:headEnd/>
            <a:tailEnd/>
          </a:ln>
        </p:spPr>
        <p:txBody>
          <a:bodyPr wrap="none">
            <a:spAutoFit/>
          </a:bodyPr>
          <a:lstStyle/>
          <a:p>
            <a:r>
              <a:rPr lang="en-US" sz="2400" i="1" u="sng">
                <a:latin typeface="Trebuchet MS" pitchFamily="-112" charset="0"/>
              </a:rPr>
              <a:t>Electrostatics</a:t>
            </a:r>
          </a:p>
        </p:txBody>
      </p:sp>
      <p:sp>
        <p:nvSpPr>
          <p:cNvPr id="28675" name="Rectangle 3"/>
          <p:cNvSpPr>
            <a:spLocks noChangeArrowheads="1"/>
          </p:cNvSpPr>
          <p:nvPr/>
        </p:nvSpPr>
        <p:spPr bwMode="auto">
          <a:xfrm>
            <a:off x="5732463" y="266700"/>
            <a:ext cx="2249487" cy="457200"/>
          </a:xfrm>
          <a:prstGeom prst="rect">
            <a:avLst/>
          </a:prstGeom>
          <a:noFill/>
          <a:ln w="9525">
            <a:noFill/>
            <a:miter lim="800000"/>
            <a:headEnd/>
            <a:tailEnd/>
          </a:ln>
        </p:spPr>
        <p:txBody>
          <a:bodyPr wrap="none">
            <a:spAutoFit/>
          </a:bodyPr>
          <a:lstStyle/>
          <a:p>
            <a:r>
              <a:rPr lang="en-US" sz="2400" i="1" u="sng">
                <a:latin typeface="Trebuchet MS" pitchFamily="-112" charset="0"/>
              </a:rPr>
              <a:t>Magnetostatics</a:t>
            </a:r>
          </a:p>
        </p:txBody>
      </p:sp>
      <p:grpSp>
        <p:nvGrpSpPr>
          <p:cNvPr id="2" name="Group 92"/>
          <p:cNvGrpSpPr>
            <a:grpSpLocks/>
          </p:cNvGrpSpPr>
          <p:nvPr/>
        </p:nvGrpSpPr>
        <p:grpSpPr bwMode="auto">
          <a:xfrm>
            <a:off x="1635125" y="895350"/>
            <a:ext cx="1308100" cy="1295400"/>
            <a:chOff x="904" y="624"/>
            <a:chExt cx="824" cy="816"/>
          </a:xfrm>
        </p:grpSpPr>
        <p:sp>
          <p:nvSpPr>
            <p:cNvPr id="34826" name="Oval 10"/>
            <p:cNvSpPr>
              <a:spLocks noChangeArrowheads="1"/>
            </p:cNvSpPr>
            <p:nvPr/>
          </p:nvSpPr>
          <p:spPr bwMode="auto">
            <a:xfrm>
              <a:off x="1248" y="960"/>
              <a:ext cx="144" cy="14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28763" name="Line 12"/>
            <p:cNvSpPr>
              <a:spLocks noChangeShapeType="1"/>
            </p:cNvSpPr>
            <p:nvPr/>
          </p:nvSpPr>
          <p:spPr bwMode="auto">
            <a:xfrm>
              <a:off x="1312" y="624"/>
              <a:ext cx="0" cy="336"/>
            </a:xfrm>
            <a:prstGeom prst="line">
              <a:avLst/>
            </a:prstGeom>
            <a:noFill/>
            <a:ln w="12700">
              <a:solidFill>
                <a:schemeClr val="tx1"/>
              </a:solidFill>
              <a:prstDash val="dash"/>
              <a:round/>
              <a:headEnd type="stealth" w="med" len="med"/>
              <a:tailEnd/>
            </a:ln>
          </p:spPr>
          <p:txBody>
            <a:bodyPr/>
            <a:lstStyle/>
            <a:p>
              <a:endParaRPr lang="en-US"/>
            </a:p>
          </p:txBody>
        </p:sp>
        <p:sp>
          <p:nvSpPr>
            <p:cNvPr id="28764" name="Line 13"/>
            <p:cNvSpPr>
              <a:spLocks noChangeShapeType="1"/>
            </p:cNvSpPr>
            <p:nvPr/>
          </p:nvSpPr>
          <p:spPr bwMode="auto">
            <a:xfrm>
              <a:off x="1312" y="110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65" name="Line 15"/>
            <p:cNvSpPr>
              <a:spLocks noChangeShapeType="1"/>
            </p:cNvSpPr>
            <p:nvPr/>
          </p:nvSpPr>
          <p:spPr bwMode="auto">
            <a:xfrm rot="-5400000">
              <a:off x="1560" y="860"/>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66" name="Line 16"/>
            <p:cNvSpPr>
              <a:spLocks noChangeShapeType="1"/>
            </p:cNvSpPr>
            <p:nvPr/>
          </p:nvSpPr>
          <p:spPr bwMode="auto">
            <a:xfrm rot="5400000" flipH="1">
              <a:off x="1072" y="860"/>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67" name="Line 17"/>
            <p:cNvSpPr>
              <a:spLocks noChangeShapeType="1"/>
            </p:cNvSpPr>
            <p:nvPr/>
          </p:nvSpPr>
          <p:spPr bwMode="auto">
            <a:xfrm rot="-7838077">
              <a:off x="1496" y="700"/>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68" name="Line 18"/>
            <p:cNvSpPr>
              <a:spLocks noChangeShapeType="1"/>
            </p:cNvSpPr>
            <p:nvPr/>
          </p:nvSpPr>
          <p:spPr bwMode="auto">
            <a:xfrm rot="7838077" flipH="1">
              <a:off x="1132" y="70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69" name="Line 19"/>
            <p:cNvSpPr>
              <a:spLocks noChangeShapeType="1"/>
            </p:cNvSpPr>
            <p:nvPr/>
          </p:nvSpPr>
          <p:spPr bwMode="auto">
            <a:xfrm rot="7838077" flipV="1">
              <a:off x="1496" y="1020"/>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70" name="Line 20"/>
            <p:cNvSpPr>
              <a:spLocks noChangeShapeType="1"/>
            </p:cNvSpPr>
            <p:nvPr/>
          </p:nvSpPr>
          <p:spPr bwMode="auto">
            <a:xfrm rot="-7838077" flipH="1" flipV="1">
              <a:off x="1132" y="1024"/>
              <a:ext cx="0" cy="336"/>
            </a:xfrm>
            <a:prstGeom prst="line">
              <a:avLst/>
            </a:prstGeom>
            <a:noFill/>
            <a:ln w="12700">
              <a:solidFill>
                <a:schemeClr val="tx1"/>
              </a:solidFill>
              <a:prstDash val="dash"/>
              <a:round/>
              <a:headEnd/>
              <a:tailEnd type="stealth" w="med" len="med"/>
            </a:ln>
          </p:spPr>
          <p:txBody>
            <a:bodyPr/>
            <a:lstStyle/>
            <a:p>
              <a:endParaRPr lang="en-US"/>
            </a:p>
          </p:txBody>
        </p:sp>
      </p:grpSp>
      <p:grpSp>
        <p:nvGrpSpPr>
          <p:cNvPr id="3" name="Group 94"/>
          <p:cNvGrpSpPr>
            <a:grpSpLocks/>
          </p:cNvGrpSpPr>
          <p:nvPr/>
        </p:nvGrpSpPr>
        <p:grpSpPr bwMode="auto">
          <a:xfrm>
            <a:off x="1628775" y="2857500"/>
            <a:ext cx="1308100" cy="2260600"/>
            <a:chOff x="912" y="1824"/>
            <a:chExt cx="824" cy="1424"/>
          </a:xfrm>
        </p:grpSpPr>
        <p:sp>
          <p:nvSpPr>
            <p:cNvPr id="34837" name="Oval 21"/>
            <p:cNvSpPr>
              <a:spLocks noChangeArrowheads="1"/>
            </p:cNvSpPr>
            <p:nvPr/>
          </p:nvSpPr>
          <p:spPr bwMode="auto">
            <a:xfrm>
              <a:off x="1256" y="1824"/>
              <a:ext cx="144" cy="14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28736" name="Line 24"/>
            <p:cNvSpPr>
              <a:spLocks noChangeShapeType="1"/>
            </p:cNvSpPr>
            <p:nvPr/>
          </p:nvSpPr>
          <p:spPr bwMode="auto">
            <a:xfrm rot="-5400000">
              <a:off x="1568" y="172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37" name="Line 25"/>
            <p:cNvSpPr>
              <a:spLocks noChangeShapeType="1"/>
            </p:cNvSpPr>
            <p:nvPr/>
          </p:nvSpPr>
          <p:spPr bwMode="auto">
            <a:xfrm rot="5400000" flipH="1">
              <a:off x="1080" y="172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34846" name="Oval 30"/>
            <p:cNvSpPr>
              <a:spLocks noChangeArrowheads="1"/>
            </p:cNvSpPr>
            <p:nvPr/>
          </p:nvSpPr>
          <p:spPr bwMode="auto">
            <a:xfrm>
              <a:off x="1256" y="1984"/>
              <a:ext cx="144" cy="14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28739" name="Line 31"/>
            <p:cNvSpPr>
              <a:spLocks noChangeShapeType="1"/>
            </p:cNvSpPr>
            <p:nvPr/>
          </p:nvSpPr>
          <p:spPr bwMode="auto">
            <a:xfrm rot="5400000" flipV="1">
              <a:off x="1558" y="1894"/>
              <a:ext cx="12" cy="328"/>
            </a:xfrm>
            <a:prstGeom prst="line">
              <a:avLst/>
            </a:prstGeom>
            <a:noFill/>
            <a:ln w="12700">
              <a:solidFill>
                <a:schemeClr val="tx1"/>
              </a:solidFill>
              <a:prstDash val="dash"/>
              <a:round/>
              <a:headEnd/>
              <a:tailEnd type="stealth" w="med" len="med"/>
            </a:ln>
          </p:spPr>
          <p:txBody>
            <a:bodyPr/>
            <a:lstStyle/>
            <a:p>
              <a:endParaRPr lang="en-US"/>
            </a:p>
          </p:txBody>
        </p:sp>
        <p:sp>
          <p:nvSpPr>
            <p:cNvPr id="28740" name="Line 32"/>
            <p:cNvSpPr>
              <a:spLocks noChangeShapeType="1"/>
            </p:cNvSpPr>
            <p:nvPr/>
          </p:nvSpPr>
          <p:spPr bwMode="auto">
            <a:xfrm rot="5400000" flipH="1">
              <a:off x="1080" y="188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34849" name="Oval 33"/>
            <p:cNvSpPr>
              <a:spLocks noChangeArrowheads="1"/>
            </p:cNvSpPr>
            <p:nvPr/>
          </p:nvSpPr>
          <p:spPr bwMode="auto">
            <a:xfrm>
              <a:off x="1256" y="2144"/>
              <a:ext cx="144" cy="14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28742" name="Line 34"/>
            <p:cNvSpPr>
              <a:spLocks noChangeShapeType="1"/>
            </p:cNvSpPr>
            <p:nvPr/>
          </p:nvSpPr>
          <p:spPr bwMode="auto">
            <a:xfrm rot="-5400000">
              <a:off x="1568" y="204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43" name="Line 35"/>
            <p:cNvSpPr>
              <a:spLocks noChangeShapeType="1"/>
            </p:cNvSpPr>
            <p:nvPr/>
          </p:nvSpPr>
          <p:spPr bwMode="auto">
            <a:xfrm rot="5400000" flipH="1">
              <a:off x="1080" y="204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34852" name="Oval 36"/>
            <p:cNvSpPr>
              <a:spLocks noChangeArrowheads="1"/>
            </p:cNvSpPr>
            <p:nvPr/>
          </p:nvSpPr>
          <p:spPr bwMode="auto">
            <a:xfrm>
              <a:off x="1256" y="2304"/>
              <a:ext cx="144" cy="14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28745" name="Line 37"/>
            <p:cNvSpPr>
              <a:spLocks noChangeShapeType="1"/>
            </p:cNvSpPr>
            <p:nvPr/>
          </p:nvSpPr>
          <p:spPr bwMode="auto">
            <a:xfrm rot="-5400000">
              <a:off x="1568" y="220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46" name="Line 38"/>
            <p:cNvSpPr>
              <a:spLocks noChangeShapeType="1"/>
            </p:cNvSpPr>
            <p:nvPr/>
          </p:nvSpPr>
          <p:spPr bwMode="auto">
            <a:xfrm rot="5400000" flipH="1">
              <a:off x="1080" y="220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34855" name="Oval 39"/>
            <p:cNvSpPr>
              <a:spLocks noChangeArrowheads="1"/>
            </p:cNvSpPr>
            <p:nvPr/>
          </p:nvSpPr>
          <p:spPr bwMode="auto">
            <a:xfrm>
              <a:off x="1256" y="2464"/>
              <a:ext cx="144" cy="14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28748" name="Line 40"/>
            <p:cNvSpPr>
              <a:spLocks noChangeShapeType="1"/>
            </p:cNvSpPr>
            <p:nvPr/>
          </p:nvSpPr>
          <p:spPr bwMode="auto">
            <a:xfrm rot="-5400000">
              <a:off x="1568" y="236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49" name="Line 41"/>
            <p:cNvSpPr>
              <a:spLocks noChangeShapeType="1"/>
            </p:cNvSpPr>
            <p:nvPr/>
          </p:nvSpPr>
          <p:spPr bwMode="auto">
            <a:xfrm rot="5400000" flipH="1">
              <a:off x="1080" y="236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34858" name="Oval 42"/>
            <p:cNvSpPr>
              <a:spLocks noChangeArrowheads="1"/>
            </p:cNvSpPr>
            <p:nvPr/>
          </p:nvSpPr>
          <p:spPr bwMode="auto">
            <a:xfrm>
              <a:off x="1256" y="2624"/>
              <a:ext cx="144" cy="14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28751" name="Line 43"/>
            <p:cNvSpPr>
              <a:spLocks noChangeShapeType="1"/>
            </p:cNvSpPr>
            <p:nvPr/>
          </p:nvSpPr>
          <p:spPr bwMode="auto">
            <a:xfrm rot="-5400000">
              <a:off x="1568" y="252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52" name="Line 44"/>
            <p:cNvSpPr>
              <a:spLocks noChangeShapeType="1"/>
            </p:cNvSpPr>
            <p:nvPr/>
          </p:nvSpPr>
          <p:spPr bwMode="auto">
            <a:xfrm rot="5400000" flipH="1">
              <a:off x="1080" y="252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34861" name="Oval 45"/>
            <p:cNvSpPr>
              <a:spLocks noChangeArrowheads="1"/>
            </p:cNvSpPr>
            <p:nvPr/>
          </p:nvSpPr>
          <p:spPr bwMode="auto">
            <a:xfrm>
              <a:off x="1256" y="2784"/>
              <a:ext cx="144" cy="14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28754" name="Line 46"/>
            <p:cNvSpPr>
              <a:spLocks noChangeShapeType="1"/>
            </p:cNvSpPr>
            <p:nvPr/>
          </p:nvSpPr>
          <p:spPr bwMode="auto">
            <a:xfrm rot="-5400000">
              <a:off x="1568" y="268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55" name="Line 47"/>
            <p:cNvSpPr>
              <a:spLocks noChangeShapeType="1"/>
            </p:cNvSpPr>
            <p:nvPr/>
          </p:nvSpPr>
          <p:spPr bwMode="auto">
            <a:xfrm rot="5400000" flipH="1">
              <a:off x="1080" y="268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34864" name="Oval 48"/>
            <p:cNvSpPr>
              <a:spLocks noChangeArrowheads="1"/>
            </p:cNvSpPr>
            <p:nvPr/>
          </p:nvSpPr>
          <p:spPr bwMode="auto">
            <a:xfrm>
              <a:off x="1256" y="2944"/>
              <a:ext cx="144" cy="14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28757" name="Line 49"/>
            <p:cNvSpPr>
              <a:spLocks noChangeShapeType="1"/>
            </p:cNvSpPr>
            <p:nvPr/>
          </p:nvSpPr>
          <p:spPr bwMode="auto">
            <a:xfrm rot="-5400000">
              <a:off x="1568" y="284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58" name="Line 50"/>
            <p:cNvSpPr>
              <a:spLocks noChangeShapeType="1"/>
            </p:cNvSpPr>
            <p:nvPr/>
          </p:nvSpPr>
          <p:spPr bwMode="auto">
            <a:xfrm rot="5400000" flipH="1">
              <a:off x="1080" y="284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34867" name="Oval 51"/>
            <p:cNvSpPr>
              <a:spLocks noChangeArrowheads="1"/>
            </p:cNvSpPr>
            <p:nvPr/>
          </p:nvSpPr>
          <p:spPr bwMode="auto">
            <a:xfrm>
              <a:off x="1256" y="3104"/>
              <a:ext cx="144" cy="144"/>
            </a:xfrm>
            <a:prstGeom prst="ellipse">
              <a:avLst/>
            </a:prstGeom>
            <a:gradFill rotWithShape="1">
              <a:gsLst>
                <a:gs pos="0">
                  <a:schemeClr val="bg1"/>
                </a:gs>
                <a:gs pos="100000">
                  <a:schemeClr val="bg1">
                    <a:gamma/>
                    <a:shade val="46275"/>
                    <a:invGamma/>
                    <a:alpha val="75999"/>
                  </a:schemeClr>
                </a:gs>
              </a:gsLst>
              <a:lin ang="0" scaled="1"/>
            </a:gradFill>
            <a:ln w="9525">
              <a:solidFill>
                <a:schemeClr val="tx1"/>
              </a:solidFill>
              <a:round/>
              <a:headEnd/>
              <a:tailEnd/>
            </a:ln>
            <a:effectLst/>
          </p:spPr>
          <p:txBody>
            <a:bodyPr wrap="none" anchor="ctr"/>
            <a:lstStyle/>
            <a:p>
              <a:pPr algn="ctr"/>
              <a:r>
                <a:rPr lang="en-US" sz="1800" b="1">
                  <a:latin typeface="Trebuchet MS" pitchFamily="-112" charset="0"/>
                </a:rPr>
                <a:t>+</a:t>
              </a:r>
            </a:p>
          </p:txBody>
        </p:sp>
        <p:sp>
          <p:nvSpPr>
            <p:cNvPr id="28760" name="Line 52"/>
            <p:cNvSpPr>
              <a:spLocks noChangeShapeType="1"/>
            </p:cNvSpPr>
            <p:nvPr/>
          </p:nvSpPr>
          <p:spPr bwMode="auto">
            <a:xfrm rot="-5400000">
              <a:off x="1568" y="3004"/>
              <a:ext cx="0" cy="336"/>
            </a:xfrm>
            <a:prstGeom prst="line">
              <a:avLst/>
            </a:prstGeom>
            <a:noFill/>
            <a:ln w="12700">
              <a:solidFill>
                <a:schemeClr val="tx1"/>
              </a:solidFill>
              <a:prstDash val="dash"/>
              <a:round/>
              <a:headEnd/>
              <a:tailEnd type="stealth" w="med" len="med"/>
            </a:ln>
          </p:spPr>
          <p:txBody>
            <a:bodyPr/>
            <a:lstStyle/>
            <a:p>
              <a:endParaRPr lang="en-US"/>
            </a:p>
          </p:txBody>
        </p:sp>
        <p:sp>
          <p:nvSpPr>
            <p:cNvPr id="28761" name="Line 53"/>
            <p:cNvSpPr>
              <a:spLocks noChangeShapeType="1"/>
            </p:cNvSpPr>
            <p:nvPr/>
          </p:nvSpPr>
          <p:spPr bwMode="auto">
            <a:xfrm rot="5400000" flipH="1">
              <a:off x="1080" y="3004"/>
              <a:ext cx="0" cy="336"/>
            </a:xfrm>
            <a:prstGeom prst="line">
              <a:avLst/>
            </a:prstGeom>
            <a:noFill/>
            <a:ln w="12700">
              <a:solidFill>
                <a:schemeClr val="tx1"/>
              </a:solidFill>
              <a:prstDash val="dash"/>
              <a:round/>
              <a:headEnd/>
              <a:tailEnd type="stealth" w="med" len="med"/>
            </a:ln>
          </p:spPr>
          <p:txBody>
            <a:bodyPr/>
            <a:lstStyle/>
            <a:p>
              <a:endParaRPr lang="en-US"/>
            </a:p>
          </p:txBody>
        </p:sp>
      </p:grpSp>
      <p:pic>
        <p:nvPicPr>
          <p:cNvPr id="28678" name="Picture 54" descr="txp_fig"/>
          <p:cNvPicPr>
            <a:picLocks noChangeAspect="1" noChangeArrowheads="1"/>
          </p:cNvPicPr>
          <p:nvPr>
            <p:custDataLst>
              <p:tags r:id="rId1"/>
            </p:custDataLst>
          </p:nvPr>
        </p:nvPicPr>
        <p:blipFill>
          <a:blip r:embed="rId7" cstate="print"/>
          <a:srcRect/>
          <a:stretch>
            <a:fillRect/>
          </a:stretch>
        </p:blipFill>
        <p:spPr bwMode="auto">
          <a:xfrm>
            <a:off x="352425" y="5976938"/>
            <a:ext cx="3868738" cy="595312"/>
          </a:xfrm>
          <a:prstGeom prst="rect">
            <a:avLst/>
          </a:prstGeom>
          <a:noFill/>
          <a:ln w="9525">
            <a:noFill/>
            <a:miter lim="800000"/>
            <a:headEnd/>
            <a:tailEnd/>
          </a:ln>
        </p:spPr>
      </p:pic>
      <p:sp>
        <p:nvSpPr>
          <p:cNvPr id="28679" name="Text Box 56"/>
          <p:cNvSpPr txBox="1">
            <a:spLocks noChangeArrowheads="1"/>
          </p:cNvSpPr>
          <p:nvPr/>
        </p:nvSpPr>
        <p:spPr bwMode="auto">
          <a:xfrm>
            <a:off x="219075" y="5238750"/>
            <a:ext cx="4122738" cy="641350"/>
          </a:xfrm>
          <a:prstGeom prst="rect">
            <a:avLst/>
          </a:prstGeom>
          <a:noFill/>
          <a:ln w="9525">
            <a:noFill/>
            <a:miter lim="800000"/>
            <a:headEnd/>
            <a:tailEnd/>
          </a:ln>
        </p:spPr>
        <p:txBody>
          <a:bodyPr>
            <a:spAutoFit/>
          </a:bodyPr>
          <a:lstStyle/>
          <a:p>
            <a:r>
              <a:rPr lang="en-US" sz="1800" dirty="0">
                <a:latin typeface="Trebuchet MS" pitchFamily="-112" charset="0"/>
              </a:rPr>
              <a:t>The normal electric field is discontinuous across a surface charge.</a:t>
            </a:r>
          </a:p>
        </p:txBody>
      </p:sp>
      <p:sp>
        <p:nvSpPr>
          <p:cNvPr id="28680" name="Rectangle 57"/>
          <p:cNvSpPr>
            <a:spLocks noChangeArrowheads="1"/>
          </p:cNvSpPr>
          <p:nvPr/>
        </p:nvSpPr>
        <p:spPr bwMode="auto">
          <a:xfrm>
            <a:off x="803275" y="2336800"/>
            <a:ext cx="1806575" cy="366713"/>
          </a:xfrm>
          <a:prstGeom prst="rect">
            <a:avLst/>
          </a:prstGeom>
          <a:noFill/>
          <a:ln w="9525">
            <a:noFill/>
            <a:miter lim="800000"/>
            <a:headEnd/>
            <a:tailEnd/>
          </a:ln>
        </p:spPr>
        <p:txBody>
          <a:bodyPr wrap="none">
            <a:spAutoFit/>
          </a:bodyPr>
          <a:lstStyle/>
          <a:p>
            <a:r>
              <a:rPr lang="en-US" sz="1800" dirty="0">
                <a:latin typeface="Trebuchet MS" pitchFamily="-112" charset="0"/>
              </a:rPr>
              <a:t>Superposition …</a:t>
            </a:r>
          </a:p>
        </p:txBody>
      </p:sp>
      <p:grpSp>
        <p:nvGrpSpPr>
          <p:cNvPr id="4" name="Group 93"/>
          <p:cNvGrpSpPr>
            <a:grpSpLocks/>
          </p:cNvGrpSpPr>
          <p:nvPr/>
        </p:nvGrpSpPr>
        <p:grpSpPr bwMode="auto">
          <a:xfrm>
            <a:off x="6286500" y="1019175"/>
            <a:ext cx="1143000" cy="1066800"/>
            <a:chOff x="3936" y="768"/>
            <a:chExt cx="720" cy="672"/>
          </a:xfrm>
        </p:grpSpPr>
        <p:sp>
          <p:nvSpPr>
            <p:cNvPr id="28724" name="Oval 61"/>
            <p:cNvSpPr>
              <a:spLocks noChangeArrowheads="1"/>
            </p:cNvSpPr>
            <p:nvPr/>
          </p:nvSpPr>
          <p:spPr bwMode="auto">
            <a:xfrm>
              <a:off x="3936" y="768"/>
              <a:ext cx="576" cy="538"/>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28725" name="Oval 58"/>
            <p:cNvSpPr>
              <a:spLocks noChangeArrowheads="1"/>
            </p:cNvSpPr>
            <p:nvPr/>
          </p:nvSpPr>
          <p:spPr bwMode="auto">
            <a:xfrm>
              <a:off x="4368" y="1171"/>
              <a:ext cx="144" cy="135"/>
            </a:xfrm>
            <a:prstGeom prst="ellipse">
              <a:avLst/>
            </a:prstGeom>
            <a:solidFill>
              <a:schemeClr val="accent1"/>
            </a:solidFill>
            <a:ln w="9525">
              <a:round/>
              <a:headEnd/>
              <a:tailEnd/>
            </a:ln>
            <a:scene3d>
              <a:camera prst="legacyPerspectiveFront">
                <a:rot lat="899994" lon="20699989" rev="0"/>
              </a:camera>
              <a:lightRig rig="legacyFlat2" dir="t"/>
            </a:scene3d>
            <a:sp3d extrusionH="2005000" prstMaterial="legacyMatte">
              <a:bevelT w="13500" h="13500" prst="angle"/>
              <a:bevelB w="13500" h="13500" prst="angle"/>
              <a:extrusionClr>
                <a:schemeClr val="accent1"/>
              </a:extrusionClr>
            </a:sp3d>
          </p:spPr>
          <p:txBody>
            <a:bodyPr wrap="none" anchor="ctr">
              <a:flatTx/>
            </a:bodyPr>
            <a:lstStyle/>
            <a:p>
              <a:endParaRPr lang="en-US" sz="1800">
                <a:latin typeface="Trebuchet MS" pitchFamily="-112" charset="0"/>
              </a:endParaRPr>
            </a:p>
          </p:txBody>
        </p:sp>
        <p:sp>
          <p:nvSpPr>
            <p:cNvPr id="28726" name="Oval 59"/>
            <p:cNvSpPr>
              <a:spLocks noChangeArrowheads="1"/>
            </p:cNvSpPr>
            <p:nvPr/>
          </p:nvSpPr>
          <p:spPr bwMode="auto">
            <a:xfrm>
              <a:off x="4080" y="902"/>
              <a:ext cx="576" cy="538"/>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28727" name="Oval 60"/>
            <p:cNvSpPr>
              <a:spLocks noChangeArrowheads="1"/>
            </p:cNvSpPr>
            <p:nvPr/>
          </p:nvSpPr>
          <p:spPr bwMode="auto">
            <a:xfrm>
              <a:off x="4008" y="835"/>
              <a:ext cx="576" cy="538"/>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28728" name="Line 62"/>
            <p:cNvSpPr>
              <a:spLocks noChangeShapeType="1"/>
            </p:cNvSpPr>
            <p:nvPr/>
          </p:nvSpPr>
          <p:spPr bwMode="auto">
            <a:xfrm>
              <a:off x="4440" y="1238"/>
              <a:ext cx="170" cy="162"/>
            </a:xfrm>
            <a:prstGeom prst="line">
              <a:avLst/>
            </a:prstGeom>
            <a:noFill/>
            <a:ln w="9525">
              <a:solidFill>
                <a:srgbClr val="FF0000"/>
              </a:solidFill>
              <a:round/>
              <a:headEnd/>
              <a:tailEnd type="triangle" w="med" len="med"/>
            </a:ln>
          </p:spPr>
          <p:txBody>
            <a:bodyPr/>
            <a:lstStyle/>
            <a:p>
              <a:endParaRPr lang="en-US"/>
            </a:p>
          </p:txBody>
        </p:sp>
        <p:sp>
          <p:nvSpPr>
            <p:cNvPr id="28729" name="Line 63"/>
            <p:cNvSpPr>
              <a:spLocks noChangeShapeType="1"/>
            </p:cNvSpPr>
            <p:nvPr/>
          </p:nvSpPr>
          <p:spPr bwMode="auto">
            <a:xfrm rot="-5400000">
              <a:off x="4404" y="1404"/>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30" name="Line 64"/>
            <p:cNvSpPr>
              <a:spLocks noChangeShapeType="1"/>
            </p:cNvSpPr>
            <p:nvPr/>
          </p:nvSpPr>
          <p:spPr bwMode="auto">
            <a:xfrm rot="-5400000">
              <a:off x="4350" y="1337"/>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31" name="Line 65"/>
            <p:cNvSpPr>
              <a:spLocks noChangeShapeType="1"/>
            </p:cNvSpPr>
            <p:nvPr/>
          </p:nvSpPr>
          <p:spPr bwMode="auto">
            <a:xfrm rot="-5400000">
              <a:off x="4296" y="1270"/>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32" name="Line 66"/>
            <p:cNvSpPr>
              <a:spLocks noChangeShapeType="1"/>
            </p:cNvSpPr>
            <p:nvPr/>
          </p:nvSpPr>
          <p:spPr bwMode="auto">
            <a:xfrm rot="5400000" flipH="1">
              <a:off x="4332" y="866"/>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33" name="Line 67"/>
            <p:cNvSpPr>
              <a:spLocks noChangeShapeType="1"/>
            </p:cNvSpPr>
            <p:nvPr/>
          </p:nvSpPr>
          <p:spPr bwMode="auto">
            <a:xfrm rot="5400000" flipH="1">
              <a:off x="4260" y="799"/>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34" name="Line 68"/>
            <p:cNvSpPr>
              <a:spLocks noChangeShapeType="1"/>
            </p:cNvSpPr>
            <p:nvPr/>
          </p:nvSpPr>
          <p:spPr bwMode="auto">
            <a:xfrm rot="5400000" flipH="1">
              <a:off x="4188" y="732"/>
              <a:ext cx="0" cy="72"/>
            </a:xfrm>
            <a:prstGeom prst="line">
              <a:avLst/>
            </a:prstGeom>
            <a:noFill/>
            <a:ln w="12700">
              <a:solidFill>
                <a:schemeClr val="tx1"/>
              </a:solidFill>
              <a:prstDash val="dash"/>
              <a:round/>
              <a:headEnd/>
              <a:tailEnd type="stealth" w="med" len="med"/>
            </a:ln>
          </p:spPr>
          <p:txBody>
            <a:bodyPr/>
            <a:lstStyle/>
            <a:p>
              <a:endParaRPr lang="en-US"/>
            </a:p>
          </p:txBody>
        </p:sp>
      </p:grpSp>
      <p:grpSp>
        <p:nvGrpSpPr>
          <p:cNvPr id="5" name="Group 95"/>
          <p:cNvGrpSpPr>
            <a:grpSpLocks/>
          </p:cNvGrpSpPr>
          <p:nvPr/>
        </p:nvGrpSpPr>
        <p:grpSpPr bwMode="auto">
          <a:xfrm>
            <a:off x="5257800" y="2867025"/>
            <a:ext cx="3200400" cy="2192338"/>
            <a:chOff x="3264" y="1824"/>
            <a:chExt cx="2016" cy="1381"/>
          </a:xfrm>
        </p:grpSpPr>
        <p:sp>
          <p:nvSpPr>
            <p:cNvPr id="28692" name="Oval 163"/>
            <p:cNvSpPr>
              <a:spLocks noChangeArrowheads="1"/>
            </p:cNvSpPr>
            <p:nvPr/>
          </p:nvSpPr>
          <p:spPr bwMode="auto">
            <a:xfrm>
              <a:off x="4368" y="2160"/>
              <a:ext cx="144" cy="135"/>
            </a:xfrm>
            <a:prstGeom prst="ellipse">
              <a:avLst/>
            </a:prstGeom>
            <a:solidFill>
              <a:schemeClr val="accent1"/>
            </a:solidFill>
            <a:ln w="9525">
              <a:round/>
              <a:headEnd/>
              <a:tailEnd/>
            </a:ln>
            <a:scene3d>
              <a:camera prst="legacyPerspectiveFront">
                <a:rot lat="899994" lon="20699989" rev="0"/>
              </a:camera>
              <a:lightRig rig="legacyFlat2" dir="t"/>
            </a:scene3d>
            <a:sp3d extrusionH="2005000" prstMaterial="legacyMatte">
              <a:bevelT w="13500" h="13500" prst="angle"/>
              <a:bevelB w="13500" h="13500" prst="angle"/>
              <a:extrusionClr>
                <a:schemeClr val="accent1"/>
              </a:extrusionClr>
            </a:sp3d>
          </p:spPr>
          <p:txBody>
            <a:bodyPr wrap="none" anchor="ctr">
              <a:flatTx/>
            </a:bodyPr>
            <a:lstStyle/>
            <a:p>
              <a:endParaRPr lang="en-US" sz="1800">
                <a:latin typeface="Trebuchet MS" pitchFamily="-112" charset="0"/>
              </a:endParaRPr>
            </a:p>
          </p:txBody>
        </p:sp>
        <p:sp>
          <p:nvSpPr>
            <p:cNvPr id="28693" name="Oval 165"/>
            <p:cNvSpPr>
              <a:spLocks noChangeArrowheads="1"/>
            </p:cNvSpPr>
            <p:nvPr/>
          </p:nvSpPr>
          <p:spPr bwMode="auto">
            <a:xfrm>
              <a:off x="4008" y="1824"/>
              <a:ext cx="576" cy="538"/>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28694" name="Line 166"/>
            <p:cNvSpPr>
              <a:spLocks noChangeShapeType="1"/>
            </p:cNvSpPr>
            <p:nvPr/>
          </p:nvSpPr>
          <p:spPr bwMode="auto">
            <a:xfrm>
              <a:off x="4440" y="2227"/>
              <a:ext cx="170" cy="162"/>
            </a:xfrm>
            <a:prstGeom prst="line">
              <a:avLst/>
            </a:prstGeom>
            <a:noFill/>
            <a:ln w="9525">
              <a:solidFill>
                <a:srgbClr val="FF0000"/>
              </a:solidFill>
              <a:round/>
              <a:headEnd/>
              <a:tailEnd type="triangle" w="med" len="med"/>
            </a:ln>
          </p:spPr>
          <p:txBody>
            <a:bodyPr/>
            <a:lstStyle/>
            <a:p>
              <a:endParaRPr lang="en-US"/>
            </a:p>
          </p:txBody>
        </p:sp>
        <p:sp>
          <p:nvSpPr>
            <p:cNvPr id="28695" name="Line 167"/>
            <p:cNvSpPr>
              <a:spLocks noChangeShapeType="1"/>
            </p:cNvSpPr>
            <p:nvPr/>
          </p:nvSpPr>
          <p:spPr bwMode="auto">
            <a:xfrm rot="-5400000">
              <a:off x="4404" y="2393"/>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696" name="Line 168"/>
            <p:cNvSpPr>
              <a:spLocks noChangeShapeType="1"/>
            </p:cNvSpPr>
            <p:nvPr/>
          </p:nvSpPr>
          <p:spPr bwMode="auto">
            <a:xfrm rot="-5400000">
              <a:off x="4350" y="2326"/>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697" name="Line 169"/>
            <p:cNvSpPr>
              <a:spLocks noChangeShapeType="1"/>
            </p:cNvSpPr>
            <p:nvPr/>
          </p:nvSpPr>
          <p:spPr bwMode="auto">
            <a:xfrm rot="-5400000">
              <a:off x="4296" y="2259"/>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698" name="Line 171"/>
            <p:cNvSpPr>
              <a:spLocks noChangeShapeType="1"/>
            </p:cNvSpPr>
            <p:nvPr/>
          </p:nvSpPr>
          <p:spPr bwMode="auto">
            <a:xfrm rot="5400000" flipH="1">
              <a:off x="4260" y="1788"/>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699" name="Oval 151"/>
            <p:cNvSpPr>
              <a:spLocks noChangeArrowheads="1"/>
            </p:cNvSpPr>
            <p:nvPr/>
          </p:nvSpPr>
          <p:spPr bwMode="auto">
            <a:xfrm>
              <a:off x="4368" y="2448"/>
              <a:ext cx="144" cy="135"/>
            </a:xfrm>
            <a:prstGeom prst="ellipse">
              <a:avLst/>
            </a:prstGeom>
            <a:solidFill>
              <a:schemeClr val="accent1"/>
            </a:solidFill>
            <a:ln w="9525">
              <a:round/>
              <a:headEnd/>
              <a:tailEnd/>
            </a:ln>
            <a:scene3d>
              <a:camera prst="legacyPerspectiveFront">
                <a:rot lat="899994" lon="20699989" rev="0"/>
              </a:camera>
              <a:lightRig rig="legacyFlat2" dir="t"/>
            </a:scene3d>
            <a:sp3d extrusionH="2005000" prstMaterial="legacyMatte">
              <a:bevelT w="13500" h="13500" prst="angle"/>
              <a:bevelB w="13500" h="13500" prst="angle"/>
              <a:extrusionClr>
                <a:schemeClr val="accent1"/>
              </a:extrusionClr>
            </a:sp3d>
          </p:spPr>
          <p:txBody>
            <a:bodyPr wrap="none" anchor="ctr">
              <a:flatTx/>
            </a:bodyPr>
            <a:lstStyle/>
            <a:p>
              <a:endParaRPr lang="en-US" sz="1800">
                <a:latin typeface="Trebuchet MS" pitchFamily="-112" charset="0"/>
              </a:endParaRPr>
            </a:p>
          </p:txBody>
        </p:sp>
        <p:sp>
          <p:nvSpPr>
            <p:cNvPr id="28700" name="Oval 153"/>
            <p:cNvSpPr>
              <a:spLocks noChangeArrowheads="1"/>
            </p:cNvSpPr>
            <p:nvPr/>
          </p:nvSpPr>
          <p:spPr bwMode="auto">
            <a:xfrm>
              <a:off x="4008" y="2112"/>
              <a:ext cx="576" cy="538"/>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28701" name="Line 154"/>
            <p:cNvSpPr>
              <a:spLocks noChangeShapeType="1"/>
            </p:cNvSpPr>
            <p:nvPr/>
          </p:nvSpPr>
          <p:spPr bwMode="auto">
            <a:xfrm>
              <a:off x="4440" y="2515"/>
              <a:ext cx="170" cy="162"/>
            </a:xfrm>
            <a:prstGeom prst="line">
              <a:avLst/>
            </a:prstGeom>
            <a:noFill/>
            <a:ln w="9525">
              <a:solidFill>
                <a:srgbClr val="FF0000"/>
              </a:solidFill>
              <a:round/>
              <a:headEnd/>
              <a:tailEnd type="triangle" w="med" len="med"/>
            </a:ln>
          </p:spPr>
          <p:txBody>
            <a:bodyPr/>
            <a:lstStyle/>
            <a:p>
              <a:endParaRPr lang="en-US"/>
            </a:p>
          </p:txBody>
        </p:sp>
        <p:sp>
          <p:nvSpPr>
            <p:cNvPr id="28702" name="Line 155"/>
            <p:cNvSpPr>
              <a:spLocks noChangeShapeType="1"/>
            </p:cNvSpPr>
            <p:nvPr/>
          </p:nvSpPr>
          <p:spPr bwMode="auto">
            <a:xfrm rot="-5400000">
              <a:off x="4404" y="2681"/>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03" name="Line 156"/>
            <p:cNvSpPr>
              <a:spLocks noChangeShapeType="1"/>
            </p:cNvSpPr>
            <p:nvPr/>
          </p:nvSpPr>
          <p:spPr bwMode="auto">
            <a:xfrm rot="-5400000">
              <a:off x="4350" y="2614"/>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04" name="Line 157"/>
            <p:cNvSpPr>
              <a:spLocks noChangeShapeType="1"/>
            </p:cNvSpPr>
            <p:nvPr/>
          </p:nvSpPr>
          <p:spPr bwMode="auto">
            <a:xfrm rot="-5400000">
              <a:off x="4296" y="2547"/>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05" name="Line 159"/>
            <p:cNvSpPr>
              <a:spLocks noChangeShapeType="1"/>
            </p:cNvSpPr>
            <p:nvPr/>
          </p:nvSpPr>
          <p:spPr bwMode="auto">
            <a:xfrm rot="5400000" flipH="1">
              <a:off x="4260" y="2076"/>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06" name="Oval 138"/>
            <p:cNvSpPr>
              <a:spLocks noChangeArrowheads="1"/>
            </p:cNvSpPr>
            <p:nvPr/>
          </p:nvSpPr>
          <p:spPr bwMode="auto">
            <a:xfrm>
              <a:off x="4368" y="2736"/>
              <a:ext cx="144" cy="135"/>
            </a:xfrm>
            <a:prstGeom prst="ellipse">
              <a:avLst/>
            </a:prstGeom>
            <a:solidFill>
              <a:schemeClr val="accent1"/>
            </a:solidFill>
            <a:ln w="9525">
              <a:round/>
              <a:headEnd/>
              <a:tailEnd/>
            </a:ln>
            <a:scene3d>
              <a:camera prst="legacyPerspectiveFront">
                <a:rot lat="899994" lon="20699989" rev="0"/>
              </a:camera>
              <a:lightRig rig="legacyFlat2" dir="t"/>
            </a:scene3d>
            <a:sp3d extrusionH="2005000" prstMaterial="legacyMatte">
              <a:bevelT w="13500" h="13500" prst="angle"/>
              <a:bevelB w="13500" h="13500" prst="angle"/>
              <a:extrusionClr>
                <a:schemeClr val="accent1"/>
              </a:extrusionClr>
            </a:sp3d>
          </p:spPr>
          <p:txBody>
            <a:bodyPr wrap="none" anchor="ctr">
              <a:flatTx/>
            </a:bodyPr>
            <a:lstStyle/>
            <a:p>
              <a:endParaRPr lang="en-US" sz="1800">
                <a:latin typeface="Trebuchet MS" pitchFamily="-112" charset="0"/>
              </a:endParaRPr>
            </a:p>
          </p:txBody>
        </p:sp>
        <p:sp>
          <p:nvSpPr>
            <p:cNvPr id="28707" name="Oval 140"/>
            <p:cNvSpPr>
              <a:spLocks noChangeArrowheads="1"/>
            </p:cNvSpPr>
            <p:nvPr/>
          </p:nvSpPr>
          <p:spPr bwMode="auto">
            <a:xfrm>
              <a:off x="4008" y="2400"/>
              <a:ext cx="576" cy="538"/>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28708" name="Line 141"/>
            <p:cNvSpPr>
              <a:spLocks noChangeShapeType="1"/>
            </p:cNvSpPr>
            <p:nvPr/>
          </p:nvSpPr>
          <p:spPr bwMode="auto">
            <a:xfrm>
              <a:off x="4440" y="2803"/>
              <a:ext cx="170" cy="162"/>
            </a:xfrm>
            <a:prstGeom prst="line">
              <a:avLst/>
            </a:prstGeom>
            <a:noFill/>
            <a:ln w="9525">
              <a:solidFill>
                <a:srgbClr val="FF0000"/>
              </a:solidFill>
              <a:round/>
              <a:headEnd/>
              <a:tailEnd type="triangle" w="med" len="med"/>
            </a:ln>
          </p:spPr>
          <p:txBody>
            <a:bodyPr/>
            <a:lstStyle/>
            <a:p>
              <a:endParaRPr lang="en-US"/>
            </a:p>
          </p:txBody>
        </p:sp>
        <p:sp>
          <p:nvSpPr>
            <p:cNvPr id="28709" name="Line 142"/>
            <p:cNvSpPr>
              <a:spLocks noChangeShapeType="1"/>
            </p:cNvSpPr>
            <p:nvPr/>
          </p:nvSpPr>
          <p:spPr bwMode="auto">
            <a:xfrm rot="-5400000">
              <a:off x="4404" y="2969"/>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10" name="Line 143"/>
            <p:cNvSpPr>
              <a:spLocks noChangeShapeType="1"/>
            </p:cNvSpPr>
            <p:nvPr/>
          </p:nvSpPr>
          <p:spPr bwMode="auto">
            <a:xfrm rot="-5400000">
              <a:off x="4350" y="2902"/>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11" name="Line 144"/>
            <p:cNvSpPr>
              <a:spLocks noChangeShapeType="1"/>
            </p:cNvSpPr>
            <p:nvPr/>
          </p:nvSpPr>
          <p:spPr bwMode="auto">
            <a:xfrm rot="-5400000">
              <a:off x="4296" y="2835"/>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12" name="Line 146"/>
            <p:cNvSpPr>
              <a:spLocks noChangeShapeType="1"/>
            </p:cNvSpPr>
            <p:nvPr/>
          </p:nvSpPr>
          <p:spPr bwMode="auto">
            <a:xfrm rot="5400000" flipH="1">
              <a:off x="4260" y="2364"/>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13" name="Oval 72"/>
            <p:cNvSpPr>
              <a:spLocks noChangeArrowheads="1"/>
            </p:cNvSpPr>
            <p:nvPr/>
          </p:nvSpPr>
          <p:spPr bwMode="auto">
            <a:xfrm>
              <a:off x="4368" y="2976"/>
              <a:ext cx="144" cy="135"/>
            </a:xfrm>
            <a:prstGeom prst="ellipse">
              <a:avLst/>
            </a:prstGeom>
            <a:solidFill>
              <a:schemeClr val="accent1"/>
            </a:solidFill>
            <a:ln w="9525">
              <a:round/>
              <a:headEnd/>
              <a:tailEnd/>
            </a:ln>
            <a:scene3d>
              <a:camera prst="legacyPerspectiveFront">
                <a:rot lat="899994" lon="20699989" rev="0"/>
              </a:camera>
              <a:lightRig rig="legacyFlat2" dir="t"/>
            </a:scene3d>
            <a:sp3d extrusionH="2005000" prstMaterial="legacyMatte">
              <a:bevelT w="13500" h="13500" prst="angle"/>
              <a:bevelB w="13500" h="13500" prst="angle"/>
              <a:extrusionClr>
                <a:schemeClr val="accent1"/>
              </a:extrusionClr>
            </a:sp3d>
          </p:spPr>
          <p:txBody>
            <a:bodyPr wrap="none" anchor="ctr">
              <a:flatTx/>
            </a:bodyPr>
            <a:lstStyle/>
            <a:p>
              <a:endParaRPr lang="en-US" sz="1800">
                <a:latin typeface="Trebuchet MS" pitchFamily="-112" charset="0"/>
              </a:endParaRPr>
            </a:p>
          </p:txBody>
        </p:sp>
        <p:sp>
          <p:nvSpPr>
            <p:cNvPr id="28714" name="Oval 74"/>
            <p:cNvSpPr>
              <a:spLocks noChangeArrowheads="1"/>
            </p:cNvSpPr>
            <p:nvPr/>
          </p:nvSpPr>
          <p:spPr bwMode="auto">
            <a:xfrm>
              <a:off x="4008" y="2640"/>
              <a:ext cx="576" cy="538"/>
            </a:xfrm>
            <a:prstGeom prst="ellipse">
              <a:avLst/>
            </a:prstGeom>
            <a:noFill/>
            <a:ln w="9525">
              <a:solidFill>
                <a:schemeClr val="tx1"/>
              </a:solidFill>
              <a:prstDash val="dash"/>
              <a:round/>
              <a:headEnd/>
              <a:tailEnd/>
            </a:ln>
          </p:spPr>
          <p:txBody>
            <a:bodyPr wrap="none" anchor="ctr"/>
            <a:lstStyle/>
            <a:p>
              <a:endParaRPr lang="en-US" sz="1800">
                <a:latin typeface="Trebuchet MS" pitchFamily="-112" charset="0"/>
              </a:endParaRPr>
            </a:p>
          </p:txBody>
        </p:sp>
        <p:sp>
          <p:nvSpPr>
            <p:cNvPr id="28715" name="Line 75"/>
            <p:cNvSpPr>
              <a:spLocks noChangeShapeType="1"/>
            </p:cNvSpPr>
            <p:nvPr/>
          </p:nvSpPr>
          <p:spPr bwMode="auto">
            <a:xfrm>
              <a:off x="4440" y="3043"/>
              <a:ext cx="170" cy="162"/>
            </a:xfrm>
            <a:prstGeom prst="line">
              <a:avLst/>
            </a:prstGeom>
            <a:noFill/>
            <a:ln w="9525">
              <a:solidFill>
                <a:srgbClr val="FF0000"/>
              </a:solidFill>
              <a:round/>
              <a:headEnd/>
              <a:tailEnd type="triangle" w="med" len="med"/>
            </a:ln>
          </p:spPr>
          <p:txBody>
            <a:bodyPr/>
            <a:lstStyle/>
            <a:p>
              <a:endParaRPr lang="en-US"/>
            </a:p>
          </p:txBody>
        </p:sp>
        <p:sp>
          <p:nvSpPr>
            <p:cNvPr id="28716" name="Line 77"/>
            <p:cNvSpPr>
              <a:spLocks noChangeShapeType="1"/>
            </p:cNvSpPr>
            <p:nvPr/>
          </p:nvSpPr>
          <p:spPr bwMode="auto">
            <a:xfrm rot="-5400000">
              <a:off x="4350" y="3142"/>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17" name="Line 80"/>
            <p:cNvSpPr>
              <a:spLocks noChangeShapeType="1"/>
            </p:cNvSpPr>
            <p:nvPr/>
          </p:nvSpPr>
          <p:spPr bwMode="auto">
            <a:xfrm rot="5400000" flipH="1">
              <a:off x="4260" y="2604"/>
              <a:ext cx="0" cy="72"/>
            </a:xfrm>
            <a:prstGeom prst="line">
              <a:avLst/>
            </a:prstGeom>
            <a:noFill/>
            <a:ln w="12700">
              <a:solidFill>
                <a:schemeClr val="tx1"/>
              </a:solidFill>
              <a:prstDash val="dash"/>
              <a:round/>
              <a:headEnd/>
              <a:tailEnd type="stealth" w="med" len="med"/>
            </a:ln>
          </p:spPr>
          <p:txBody>
            <a:bodyPr/>
            <a:lstStyle/>
            <a:p>
              <a:endParaRPr lang="en-US"/>
            </a:p>
          </p:txBody>
        </p:sp>
        <p:sp>
          <p:nvSpPr>
            <p:cNvPr id="28718" name="Line 173"/>
            <p:cNvSpPr>
              <a:spLocks noChangeShapeType="1"/>
            </p:cNvSpPr>
            <p:nvPr/>
          </p:nvSpPr>
          <p:spPr bwMode="auto">
            <a:xfrm rot="10800000">
              <a:off x="4704" y="2093"/>
              <a:ext cx="0" cy="960"/>
            </a:xfrm>
            <a:prstGeom prst="line">
              <a:avLst/>
            </a:prstGeom>
            <a:noFill/>
            <a:ln w="19050">
              <a:solidFill>
                <a:schemeClr val="tx1"/>
              </a:solidFill>
              <a:prstDash val="dash"/>
              <a:round/>
              <a:headEnd/>
              <a:tailEnd type="stealth" w="med" len="med"/>
            </a:ln>
          </p:spPr>
          <p:txBody>
            <a:bodyPr/>
            <a:lstStyle/>
            <a:p>
              <a:endParaRPr lang="en-US"/>
            </a:p>
          </p:txBody>
        </p:sp>
        <p:sp>
          <p:nvSpPr>
            <p:cNvPr id="28719" name="Line 174"/>
            <p:cNvSpPr>
              <a:spLocks noChangeShapeType="1"/>
            </p:cNvSpPr>
            <p:nvPr/>
          </p:nvSpPr>
          <p:spPr bwMode="auto">
            <a:xfrm rot="10800000">
              <a:off x="4992" y="2093"/>
              <a:ext cx="0" cy="960"/>
            </a:xfrm>
            <a:prstGeom prst="line">
              <a:avLst/>
            </a:prstGeom>
            <a:noFill/>
            <a:ln w="19050">
              <a:solidFill>
                <a:schemeClr val="tx1"/>
              </a:solidFill>
              <a:prstDash val="dash"/>
              <a:round/>
              <a:headEnd/>
              <a:tailEnd type="stealth" w="med" len="med"/>
            </a:ln>
          </p:spPr>
          <p:txBody>
            <a:bodyPr/>
            <a:lstStyle/>
            <a:p>
              <a:endParaRPr lang="en-US"/>
            </a:p>
          </p:txBody>
        </p:sp>
        <p:sp>
          <p:nvSpPr>
            <p:cNvPr id="28720" name="Line 175"/>
            <p:cNvSpPr>
              <a:spLocks noChangeShapeType="1"/>
            </p:cNvSpPr>
            <p:nvPr/>
          </p:nvSpPr>
          <p:spPr bwMode="auto">
            <a:xfrm rot="10800000">
              <a:off x="5280" y="2093"/>
              <a:ext cx="0" cy="960"/>
            </a:xfrm>
            <a:prstGeom prst="line">
              <a:avLst/>
            </a:prstGeom>
            <a:noFill/>
            <a:ln w="19050">
              <a:solidFill>
                <a:schemeClr val="tx1"/>
              </a:solidFill>
              <a:prstDash val="dash"/>
              <a:round/>
              <a:headEnd/>
              <a:tailEnd type="stealth" w="med" len="med"/>
            </a:ln>
          </p:spPr>
          <p:txBody>
            <a:bodyPr/>
            <a:lstStyle/>
            <a:p>
              <a:endParaRPr lang="en-US"/>
            </a:p>
          </p:txBody>
        </p:sp>
        <p:sp>
          <p:nvSpPr>
            <p:cNvPr id="28721" name="Line 176"/>
            <p:cNvSpPr>
              <a:spLocks noChangeShapeType="1"/>
            </p:cNvSpPr>
            <p:nvPr/>
          </p:nvSpPr>
          <p:spPr bwMode="auto">
            <a:xfrm rot="10800000" flipV="1">
              <a:off x="3264" y="2093"/>
              <a:ext cx="0" cy="960"/>
            </a:xfrm>
            <a:prstGeom prst="line">
              <a:avLst/>
            </a:prstGeom>
            <a:noFill/>
            <a:ln w="19050">
              <a:solidFill>
                <a:schemeClr val="tx1"/>
              </a:solidFill>
              <a:prstDash val="dash"/>
              <a:round/>
              <a:headEnd/>
              <a:tailEnd type="stealth" w="med" len="med"/>
            </a:ln>
          </p:spPr>
          <p:txBody>
            <a:bodyPr/>
            <a:lstStyle/>
            <a:p>
              <a:endParaRPr lang="en-US"/>
            </a:p>
          </p:txBody>
        </p:sp>
        <p:sp>
          <p:nvSpPr>
            <p:cNvPr id="28722" name="Line 177"/>
            <p:cNvSpPr>
              <a:spLocks noChangeShapeType="1"/>
            </p:cNvSpPr>
            <p:nvPr/>
          </p:nvSpPr>
          <p:spPr bwMode="auto">
            <a:xfrm rot="10800000" flipV="1">
              <a:off x="3552" y="2093"/>
              <a:ext cx="0" cy="960"/>
            </a:xfrm>
            <a:prstGeom prst="line">
              <a:avLst/>
            </a:prstGeom>
            <a:noFill/>
            <a:ln w="19050">
              <a:solidFill>
                <a:schemeClr val="tx1"/>
              </a:solidFill>
              <a:prstDash val="dash"/>
              <a:round/>
              <a:headEnd/>
              <a:tailEnd type="stealth" w="med" len="med"/>
            </a:ln>
          </p:spPr>
          <p:txBody>
            <a:bodyPr/>
            <a:lstStyle/>
            <a:p>
              <a:endParaRPr lang="en-US"/>
            </a:p>
          </p:txBody>
        </p:sp>
        <p:sp>
          <p:nvSpPr>
            <p:cNvPr id="28723" name="Line 178"/>
            <p:cNvSpPr>
              <a:spLocks noChangeShapeType="1"/>
            </p:cNvSpPr>
            <p:nvPr/>
          </p:nvSpPr>
          <p:spPr bwMode="auto">
            <a:xfrm rot="10800000" flipV="1">
              <a:off x="3840" y="2093"/>
              <a:ext cx="0" cy="960"/>
            </a:xfrm>
            <a:prstGeom prst="line">
              <a:avLst/>
            </a:prstGeom>
            <a:noFill/>
            <a:ln w="19050">
              <a:solidFill>
                <a:schemeClr val="tx1"/>
              </a:solidFill>
              <a:prstDash val="dash"/>
              <a:round/>
              <a:headEnd/>
              <a:tailEnd type="stealth" w="med" len="med"/>
            </a:ln>
          </p:spPr>
          <p:txBody>
            <a:bodyPr/>
            <a:lstStyle/>
            <a:p>
              <a:endParaRPr lang="en-US"/>
            </a:p>
          </p:txBody>
        </p:sp>
      </p:grpSp>
      <p:sp>
        <p:nvSpPr>
          <p:cNvPr id="28683" name="Rectangle 179"/>
          <p:cNvSpPr>
            <a:spLocks noChangeArrowheads="1"/>
          </p:cNvSpPr>
          <p:nvPr/>
        </p:nvSpPr>
        <p:spPr bwMode="auto">
          <a:xfrm>
            <a:off x="5386388" y="2343150"/>
            <a:ext cx="1806575" cy="366713"/>
          </a:xfrm>
          <a:prstGeom prst="rect">
            <a:avLst/>
          </a:prstGeom>
          <a:noFill/>
          <a:ln w="9525">
            <a:noFill/>
            <a:miter lim="800000"/>
            <a:headEnd/>
            <a:tailEnd/>
          </a:ln>
        </p:spPr>
        <p:txBody>
          <a:bodyPr wrap="none">
            <a:spAutoFit/>
          </a:bodyPr>
          <a:lstStyle/>
          <a:p>
            <a:r>
              <a:rPr lang="en-US" sz="1800" dirty="0">
                <a:latin typeface="Trebuchet MS" pitchFamily="-112" charset="0"/>
              </a:rPr>
              <a:t>Superposition …</a:t>
            </a:r>
          </a:p>
        </p:txBody>
      </p:sp>
      <p:sp>
        <p:nvSpPr>
          <p:cNvPr id="28684" name="Text Box 181"/>
          <p:cNvSpPr txBox="1">
            <a:spLocks noChangeArrowheads="1"/>
          </p:cNvSpPr>
          <p:nvPr/>
        </p:nvSpPr>
        <p:spPr bwMode="auto">
          <a:xfrm>
            <a:off x="4819650" y="5238750"/>
            <a:ext cx="4081463" cy="641350"/>
          </a:xfrm>
          <a:prstGeom prst="rect">
            <a:avLst/>
          </a:prstGeom>
          <a:noFill/>
          <a:ln w="9525">
            <a:noFill/>
            <a:miter lim="800000"/>
            <a:headEnd/>
            <a:tailEnd/>
          </a:ln>
        </p:spPr>
        <p:txBody>
          <a:bodyPr>
            <a:spAutoFit/>
          </a:bodyPr>
          <a:lstStyle/>
          <a:p>
            <a:r>
              <a:rPr lang="en-US" sz="1800" dirty="0">
                <a:latin typeface="Trebuchet MS" pitchFamily="-112" charset="0"/>
              </a:rPr>
              <a:t>The tangential magnetic field is </a:t>
            </a:r>
            <a:r>
              <a:rPr lang="en-US" sz="1800" dirty="0" err="1">
                <a:latin typeface="Trebuchet MS" pitchFamily="-112" charset="0"/>
              </a:rPr>
              <a:t>discontinous</a:t>
            </a:r>
            <a:r>
              <a:rPr lang="en-US" sz="1800" dirty="0">
                <a:latin typeface="Trebuchet MS" pitchFamily="-112" charset="0"/>
              </a:rPr>
              <a:t> across a surface current.</a:t>
            </a:r>
          </a:p>
        </p:txBody>
      </p:sp>
      <p:grpSp>
        <p:nvGrpSpPr>
          <p:cNvPr id="6" name="Group 96"/>
          <p:cNvGrpSpPr>
            <a:grpSpLocks/>
          </p:cNvGrpSpPr>
          <p:nvPr/>
        </p:nvGrpSpPr>
        <p:grpSpPr bwMode="auto">
          <a:xfrm>
            <a:off x="4976813" y="5964238"/>
            <a:ext cx="3767137" cy="665162"/>
            <a:chOff x="3339" y="3757"/>
            <a:chExt cx="2373" cy="419"/>
          </a:xfrm>
        </p:grpSpPr>
        <p:pic>
          <p:nvPicPr>
            <p:cNvPr id="28690" name="Picture 182" descr="txp_fig"/>
            <p:cNvPicPr>
              <a:picLocks noChangeAspect="1" noChangeArrowheads="1"/>
            </p:cNvPicPr>
            <p:nvPr>
              <p:custDataLst>
                <p:tags r:id="rId4"/>
              </p:custDataLst>
            </p:nvPr>
          </p:nvPicPr>
          <p:blipFill>
            <a:blip r:embed="rId8" cstate="print"/>
            <a:srcRect/>
            <a:stretch>
              <a:fillRect/>
            </a:stretch>
          </p:blipFill>
          <p:spPr bwMode="auto">
            <a:xfrm>
              <a:off x="3339" y="3879"/>
              <a:ext cx="315" cy="158"/>
            </a:xfrm>
            <a:prstGeom prst="rect">
              <a:avLst/>
            </a:prstGeom>
            <a:noFill/>
            <a:ln w="9525">
              <a:noFill/>
              <a:miter lim="800000"/>
              <a:headEnd/>
              <a:tailEnd/>
            </a:ln>
          </p:spPr>
        </p:pic>
        <p:pic>
          <p:nvPicPr>
            <p:cNvPr id="28691" name="Picture 183" descr="txp_fig"/>
            <p:cNvPicPr>
              <a:picLocks noChangeAspect="1" noChangeArrowheads="1"/>
            </p:cNvPicPr>
            <p:nvPr>
              <p:custDataLst>
                <p:tags r:id="rId5"/>
              </p:custDataLst>
            </p:nvPr>
          </p:nvPicPr>
          <p:blipFill>
            <a:blip r:embed="rId9" cstate="print"/>
            <a:srcRect/>
            <a:stretch>
              <a:fillRect/>
            </a:stretch>
          </p:blipFill>
          <p:spPr bwMode="auto">
            <a:xfrm>
              <a:off x="3703" y="3757"/>
              <a:ext cx="2009" cy="419"/>
            </a:xfrm>
            <a:prstGeom prst="rect">
              <a:avLst/>
            </a:prstGeom>
            <a:noFill/>
            <a:ln w="9525">
              <a:noFill/>
              <a:miter lim="800000"/>
              <a:headEnd/>
              <a:tailEnd/>
            </a:ln>
          </p:spPr>
        </p:pic>
      </p:grpSp>
      <p:pic>
        <p:nvPicPr>
          <p:cNvPr id="28686" name="Picture 183" descr="txp_fig"/>
          <p:cNvPicPr>
            <a:picLocks noChangeAspect="1" noChangeArrowheads="1"/>
          </p:cNvPicPr>
          <p:nvPr>
            <p:custDataLst>
              <p:tags r:id="rId2"/>
            </p:custDataLst>
          </p:nvPr>
        </p:nvPicPr>
        <p:blipFill>
          <a:blip r:embed="rId9" cstate="print"/>
          <a:srcRect l="18282" t="27446" r="76506"/>
          <a:stretch>
            <a:fillRect/>
          </a:stretch>
        </p:blipFill>
        <p:spPr bwMode="auto">
          <a:xfrm>
            <a:off x="1709738" y="6157913"/>
            <a:ext cx="161925" cy="482600"/>
          </a:xfrm>
          <a:prstGeom prst="rect">
            <a:avLst/>
          </a:prstGeom>
          <a:noFill/>
          <a:ln w="9525">
            <a:noFill/>
            <a:miter lim="800000"/>
            <a:headEnd/>
            <a:tailEnd/>
          </a:ln>
        </p:spPr>
      </p:pic>
      <p:sp>
        <p:nvSpPr>
          <p:cNvPr id="28687" name="Rectangle 100"/>
          <p:cNvSpPr>
            <a:spLocks noChangeArrowheads="1"/>
          </p:cNvSpPr>
          <p:nvPr/>
        </p:nvSpPr>
        <p:spPr bwMode="auto">
          <a:xfrm>
            <a:off x="1693863" y="5976938"/>
            <a:ext cx="293687" cy="219075"/>
          </a:xfrm>
          <a:prstGeom prst="rect">
            <a:avLst/>
          </a:prstGeom>
          <a:solidFill>
            <a:schemeClr val="bg1"/>
          </a:solidFill>
          <a:ln w="9525">
            <a:noFill/>
            <a:miter lim="800000"/>
            <a:headEnd/>
            <a:tailEnd/>
          </a:ln>
        </p:spPr>
        <p:txBody>
          <a:bodyPr wrap="none" anchor="ctr"/>
          <a:lstStyle/>
          <a:p>
            <a:endParaRPr lang="en-US"/>
          </a:p>
        </p:txBody>
      </p:sp>
      <p:sp>
        <p:nvSpPr>
          <p:cNvPr id="28688" name="Rectangle 101"/>
          <p:cNvSpPr>
            <a:spLocks noChangeArrowheads="1"/>
          </p:cNvSpPr>
          <p:nvPr/>
        </p:nvSpPr>
        <p:spPr bwMode="auto">
          <a:xfrm>
            <a:off x="2990850" y="5842000"/>
            <a:ext cx="136525" cy="358775"/>
          </a:xfrm>
          <a:prstGeom prst="rect">
            <a:avLst/>
          </a:prstGeom>
          <a:solidFill>
            <a:schemeClr val="bg1"/>
          </a:solidFill>
          <a:ln w="9525">
            <a:noFill/>
            <a:miter lim="800000"/>
            <a:headEnd/>
            <a:tailEnd/>
          </a:ln>
        </p:spPr>
        <p:txBody>
          <a:bodyPr wrap="none" anchor="ctr"/>
          <a:lstStyle/>
          <a:p>
            <a:endParaRPr lang="en-US"/>
          </a:p>
        </p:txBody>
      </p:sp>
      <p:pic>
        <p:nvPicPr>
          <p:cNvPr id="28689" name="Picture 183" descr="txp_fig"/>
          <p:cNvPicPr>
            <a:picLocks noChangeAspect="1" noChangeArrowheads="1"/>
          </p:cNvPicPr>
          <p:nvPr>
            <p:custDataLst>
              <p:tags r:id="rId3"/>
            </p:custDataLst>
          </p:nvPr>
        </p:nvPicPr>
        <p:blipFill>
          <a:blip r:embed="rId9" cstate="print"/>
          <a:srcRect l="53809" t="36038" r="40219"/>
          <a:stretch>
            <a:fillRect/>
          </a:stretch>
        </p:blipFill>
        <p:spPr bwMode="auto">
          <a:xfrm>
            <a:off x="2952750" y="6213475"/>
            <a:ext cx="190500" cy="42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3" descr="txp_fig"/>
          <p:cNvPicPr>
            <a:picLocks noChangeAspect="1" noChangeArrowheads="1"/>
          </p:cNvPicPr>
          <p:nvPr>
            <p:custDataLst>
              <p:tags r:id="rId1"/>
            </p:custDataLst>
          </p:nvPr>
        </p:nvPicPr>
        <p:blipFill>
          <a:blip r:embed="rId9" cstate="print"/>
          <a:srcRect/>
          <a:stretch>
            <a:fillRect/>
          </a:stretch>
        </p:blipFill>
        <p:spPr bwMode="auto">
          <a:xfrm>
            <a:off x="5029200" y="4070458"/>
            <a:ext cx="1209675" cy="625475"/>
          </a:xfrm>
          <a:prstGeom prst="rect">
            <a:avLst/>
          </a:prstGeom>
          <a:noFill/>
          <a:ln w="9525">
            <a:noFill/>
            <a:miter lim="800000"/>
            <a:headEnd/>
            <a:tailEnd/>
          </a:ln>
        </p:spPr>
      </p:pic>
      <p:sp>
        <p:nvSpPr>
          <p:cNvPr id="15363" name="Rectangle 2"/>
          <p:cNvSpPr>
            <a:spLocks noChangeArrowheads="1"/>
          </p:cNvSpPr>
          <p:nvPr/>
        </p:nvSpPr>
        <p:spPr bwMode="auto">
          <a:xfrm>
            <a:off x="996107" y="584775"/>
            <a:ext cx="2736647" cy="584775"/>
          </a:xfrm>
          <a:prstGeom prst="rect">
            <a:avLst/>
          </a:prstGeom>
          <a:noFill/>
          <a:ln w="9525">
            <a:noFill/>
            <a:miter lim="800000"/>
            <a:headEnd/>
            <a:tailEnd/>
          </a:ln>
        </p:spPr>
        <p:txBody>
          <a:bodyPr wrap="none">
            <a:spAutoFit/>
          </a:bodyPr>
          <a:lstStyle/>
          <a:p>
            <a:r>
              <a:rPr lang="en-US" sz="3200" i="1" u="sng" dirty="0"/>
              <a:t>Electric Fields</a:t>
            </a:r>
          </a:p>
        </p:txBody>
      </p:sp>
      <p:sp>
        <p:nvSpPr>
          <p:cNvPr id="15364" name="Rectangle 3"/>
          <p:cNvSpPr>
            <a:spLocks noChangeArrowheads="1"/>
          </p:cNvSpPr>
          <p:nvPr/>
        </p:nvSpPr>
        <p:spPr bwMode="auto">
          <a:xfrm>
            <a:off x="5110650" y="584775"/>
            <a:ext cx="3054041" cy="584775"/>
          </a:xfrm>
          <a:prstGeom prst="rect">
            <a:avLst/>
          </a:prstGeom>
          <a:noFill/>
          <a:ln w="9525">
            <a:noFill/>
            <a:miter lim="800000"/>
            <a:headEnd/>
            <a:tailEnd/>
          </a:ln>
        </p:spPr>
        <p:txBody>
          <a:bodyPr wrap="none">
            <a:spAutoFit/>
          </a:bodyPr>
          <a:lstStyle/>
          <a:p>
            <a:r>
              <a:rPr lang="en-US" sz="3200" i="1" u="sng" dirty="0"/>
              <a:t>Magnetic Fields</a:t>
            </a:r>
          </a:p>
        </p:txBody>
      </p:sp>
      <p:pic>
        <p:nvPicPr>
          <p:cNvPr id="15365" name="Picture 4" descr="txp_fig"/>
          <p:cNvPicPr>
            <a:picLocks noChangeAspect="1" noChangeArrowheads="1"/>
          </p:cNvPicPr>
          <p:nvPr>
            <p:custDataLst>
              <p:tags r:id="rId2"/>
            </p:custDataLst>
          </p:nvPr>
        </p:nvPicPr>
        <p:blipFill>
          <a:blip r:embed="rId10" cstate="print"/>
          <a:srcRect/>
          <a:stretch>
            <a:fillRect/>
          </a:stretch>
        </p:blipFill>
        <p:spPr bwMode="auto">
          <a:xfrm>
            <a:off x="2374351" y="2821752"/>
            <a:ext cx="1636712" cy="290512"/>
          </a:xfrm>
          <a:prstGeom prst="rect">
            <a:avLst/>
          </a:prstGeom>
          <a:noFill/>
          <a:ln w="9525">
            <a:noFill/>
            <a:miter lim="800000"/>
            <a:headEnd/>
            <a:tailEnd/>
          </a:ln>
        </p:spPr>
      </p:pic>
      <p:pic>
        <p:nvPicPr>
          <p:cNvPr id="15366" name="Picture 7" descr="txp_fig"/>
          <p:cNvPicPr>
            <a:picLocks noChangeAspect="1" noChangeArrowheads="1"/>
          </p:cNvPicPr>
          <p:nvPr>
            <p:custDataLst>
              <p:tags r:id="rId3"/>
            </p:custDataLst>
          </p:nvPr>
        </p:nvPicPr>
        <p:blipFill>
          <a:blip r:embed="rId11" cstate="print"/>
          <a:srcRect/>
          <a:stretch>
            <a:fillRect/>
          </a:stretch>
        </p:blipFill>
        <p:spPr bwMode="auto">
          <a:xfrm>
            <a:off x="704301" y="1885127"/>
            <a:ext cx="3032125" cy="625475"/>
          </a:xfrm>
          <a:prstGeom prst="rect">
            <a:avLst/>
          </a:prstGeom>
          <a:noFill/>
          <a:ln w="9525">
            <a:noFill/>
            <a:miter lim="800000"/>
            <a:headEnd/>
            <a:tailEnd/>
          </a:ln>
        </p:spPr>
      </p:pic>
      <p:grpSp>
        <p:nvGrpSpPr>
          <p:cNvPr id="16" name="Group 15"/>
          <p:cNvGrpSpPr/>
          <p:nvPr/>
        </p:nvGrpSpPr>
        <p:grpSpPr>
          <a:xfrm>
            <a:off x="5691188" y="1885127"/>
            <a:ext cx="1928812" cy="625475"/>
            <a:chOff x="5691188" y="1885127"/>
            <a:chExt cx="1928812" cy="625475"/>
          </a:xfrm>
        </p:grpSpPr>
        <p:pic>
          <p:nvPicPr>
            <p:cNvPr id="4103" name="Picture 8" descr="txp_fig"/>
            <p:cNvPicPr>
              <a:picLocks noChangeAspect="1" noChangeArrowheads="1"/>
            </p:cNvPicPr>
            <p:nvPr>
              <p:custDataLst>
                <p:tags r:id="rId7"/>
              </p:custDataLst>
            </p:nvPr>
          </p:nvPicPr>
          <p:blipFill>
            <a:blip r:embed="rId12" cstate="print"/>
            <a:srcRect/>
            <a:stretch>
              <a:fillRect/>
            </a:stretch>
          </p:blipFill>
          <p:spPr bwMode="auto">
            <a:xfrm>
              <a:off x="5691188" y="1885127"/>
              <a:ext cx="1928812" cy="625475"/>
            </a:xfrm>
            <a:prstGeom prst="rect">
              <a:avLst/>
            </a:prstGeom>
            <a:noFill/>
            <a:ln w="9525">
              <a:noFill/>
              <a:miter lim="800000"/>
              <a:headEnd/>
              <a:tailEnd/>
            </a:ln>
          </p:spPr>
        </p:pic>
        <p:sp>
          <p:nvSpPr>
            <p:cNvPr id="4104" name="Oval 10"/>
            <p:cNvSpPr>
              <a:spLocks noChangeArrowheads="1"/>
            </p:cNvSpPr>
            <p:nvPr/>
          </p:nvSpPr>
          <p:spPr bwMode="auto">
            <a:xfrm>
              <a:off x="5715000" y="2082800"/>
              <a:ext cx="228600" cy="228600"/>
            </a:xfrm>
            <a:prstGeom prst="ellipse">
              <a:avLst/>
            </a:prstGeom>
            <a:noFill/>
            <a:ln w="9525">
              <a:solidFill>
                <a:schemeClr val="tx1"/>
              </a:solidFill>
              <a:round/>
              <a:headEnd/>
              <a:tailEnd/>
            </a:ln>
          </p:spPr>
          <p:txBody>
            <a:bodyPr wrap="none" anchor="ctr"/>
            <a:lstStyle/>
            <a:p>
              <a:endParaRPr lang="en-US"/>
            </a:p>
          </p:txBody>
        </p:sp>
      </p:grpSp>
      <p:grpSp>
        <p:nvGrpSpPr>
          <p:cNvPr id="2" name="Group 27"/>
          <p:cNvGrpSpPr>
            <a:grpSpLocks/>
          </p:cNvGrpSpPr>
          <p:nvPr/>
        </p:nvGrpSpPr>
        <p:grpSpPr bwMode="auto">
          <a:xfrm>
            <a:off x="505863" y="4050585"/>
            <a:ext cx="3886200" cy="688975"/>
            <a:chOff x="48" y="2961"/>
            <a:chExt cx="2448" cy="434"/>
          </a:xfrm>
        </p:grpSpPr>
        <p:pic>
          <p:nvPicPr>
            <p:cNvPr id="15374" name="Picture 9" descr="txp_fig"/>
            <p:cNvPicPr>
              <a:picLocks noChangeAspect="1" noChangeArrowheads="1"/>
            </p:cNvPicPr>
            <p:nvPr>
              <p:custDataLst>
                <p:tags r:id="rId6"/>
              </p:custDataLst>
            </p:nvPr>
          </p:nvPicPr>
          <p:blipFill>
            <a:blip r:embed="rId13" cstate="print"/>
            <a:srcRect/>
            <a:stretch>
              <a:fillRect/>
            </a:stretch>
          </p:blipFill>
          <p:spPr bwMode="auto">
            <a:xfrm>
              <a:off x="48" y="2961"/>
              <a:ext cx="2448" cy="434"/>
            </a:xfrm>
            <a:prstGeom prst="rect">
              <a:avLst/>
            </a:prstGeom>
            <a:noFill/>
            <a:ln w="9525">
              <a:noFill/>
              <a:miter lim="800000"/>
              <a:headEnd/>
              <a:tailEnd/>
            </a:ln>
          </p:spPr>
        </p:pic>
        <p:sp>
          <p:nvSpPr>
            <p:cNvPr id="15375" name="Oval 11"/>
            <p:cNvSpPr>
              <a:spLocks noChangeArrowheads="1"/>
            </p:cNvSpPr>
            <p:nvPr/>
          </p:nvSpPr>
          <p:spPr bwMode="auto">
            <a:xfrm>
              <a:off x="64" y="3112"/>
              <a:ext cx="144" cy="144"/>
            </a:xfrm>
            <a:prstGeom prst="ellipse">
              <a:avLst/>
            </a:prstGeom>
            <a:noFill/>
            <a:ln w="9525">
              <a:solidFill>
                <a:schemeClr val="tx1"/>
              </a:solidFill>
              <a:round/>
              <a:headEnd/>
              <a:tailEnd/>
            </a:ln>
          </p:spPr>
          <p:txBody>
            <a:bodyPr wrap="none" anchor="ctr"/>
            <a:lstStyle/>
            <a:p>
              <a:endParaRPr lang="en-US"/>
            </a:p>
          </p:txBody>
        </p:sp>
      </p:grpSp>
      <p:sp>
        <p:nvSpPr>
          <p:cNvPr id="15370" name="Oval 12"/>
          <p:cNvSpPr>
            <a:spLocks noChangeArrowheads="1"/>
          </p:cNvSpPr>
          <p:nvPr/>
        </p:nvSpPr>
        <p:spPr bwMode="auto">
          <a:xfrm>
            <a:off x="734463" y="2058164"/>
            <a:ext cx="228600" cy="228600"/>
          </a:xfrm>
          <a:prstGeom prst="ellipse">
            <a:avLst/>
          </a:prstGeom>
          <a:noFill/>
          <a:ln w="9525">
            <a:solidFill>
              <a:schemeClr val="tx1"/>
            </a:solidFill>
            <a:round/>
            <a:headEnd/>
            <a:tailEnd/>
          </a:ln>
        </p:spPr>
        <p:txBody>
          <a:bodyPr wrap="none" anchor="ctr"/>
          <a:lstStyle/>
          <a:p>
            <a:endParaRPr lang="en-US"/>
          </a:p>
        </p:txBody>
      </p:sp>
      <p:sp>
        <p:nvSpPr>
          <p:cNvPr id="4107" name="Oval 13"/>
          <p:cNvSpPr>
            <a:spLocks noChangeArrowheads="1"/>
          </p:cNvSpPr>
          <p:nvPr/>
        </p:nvSpPr>
        <p:spPr bwMode="auto">
          <a:xfrm>
            <a:off x="5049838" y="4241908"/>
            <a:ext cx="228600" cy="228600"/>
          </a:xfrm>
          <a:prstGeom prst="ellipse">
            <a:avLst/>
          </a:prstGeom>
          <a:noFill/>
          <a:ln w="9525">
            <a:solidFill>
              <a:schemeClr val="tx1"/>
            </a:solidFill>
            <a:round/>
            <a:headEnd/>
            <a:tailEnd/>
          </a:ln>
        </p:spPr>
        <p:txBody>
          <a:bodyPr wrap="none" anchor="ctr"/>
          <a:lstStyle/>
          <a:p>
            <a:endParaRPr lang="en-US"/>
          </a:p>
        </p:txBody>
      </p:sp>
      <p:pic>
        <p:nvPicPr>
          <p:cNvPr id="4108" name="Picture 25" descr="txp_fig"/>
          <p:cNvPicPr>
            <a:picLocks noChangeAspect="1" noChangeArrowheads="1"/>
          </p:cNvPicPr>
          <p:nvPr>
            <p:custDataLst>
              <p:tags r:id="rId4"/>
            </p:custDataLst>
          </p:nvPr>
        </p:nvPicPr>
        <p:blipFill>
          <a:blip r:embed="rId14" cstate="print"/>
          <a:srcRect/>
          <a:stretch>
            <a:fillRect/>
          </a:stretch>
        </p:blipFill>
        <p:spPr bwMode="auto">
          <a:xfrm>
            <a:off x="5562600" y="4695933"/>
            <a:ext cx="1608138" cy="625475"/>
          </a:xfrm>
          <a:prstGeom prst="rect">
            <a:avLst/>
          </a:prstGeom>
          <a:noFill/>
          <a:ln w="9525">
            <a:noFill/>
            <a:miter lim="800000"/>
            <a:headEnd/>
            <a:tailEnd/>
          </a:ln>
        </p:spPr>
      </p:pic>
      <p:pic>
        <p:nvPicPr>
          <p:cNvPr id="119834" name="Picture 26" descr="txp_fig"/>
          <p:cNvPicPr>
            <a:picLocks noChangeAspect="1" noChangeArrowheads="1"/>
          </p:cNvPicPr>
          <p:nvPr>
            <p:custDataLst>
              <p:tags r:id="rId5"/>
            </p:custDataLst>
          </p:nvPr>
        </p:nvPicPr>
        <p:blipFill>
          <a:blip r:embed="rId15" cstate="print"/>
          <a:srcRect/>
          <a:stretch>
            <a:fillRect/>
          </a:stretch>
        </p:blipFill>
        <p:spPr bwMode="auto">
          <a:xfrm>
            <a:off x="7239000" y="4683233"/>
            <a:ext cx="1820863"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ssolve">
                                      <p:cBhvr>
                                        <p:cTn id="12" dur="500"/>
                                        <p:tgtEl>
                                          <p:spTgt spid="409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107"/>
                                        </p:tgtEl>
                                        <p:attrNameLst>
                                          <p:attrName>style.visibility</p:attrName>
                                        </p:attrNameLst>
                                      </p:cBhvr>
                                      <p:to>
                                        <p:strVal val="visible"/>
                                      </p:to>
                                    </p:set>
                                    <p:animEffect transition="in" filter="dissolve">
                                      <p:cBhvr>
                                        <p:cTn id="15" dur="500"/>
                                        <p:tgtEl>
                                          <p:spTgt spid="410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108"/>
                                        </p:tgtEl>
                                        <p:attrNameLst>
                                          <p:attrName>style.visibility</p:attrName>
                                        </p:attrNameLst>
                                      </p:cBhvr>
                                      <p:to>
                                        <p:strVal val="visible"/>
                                      </p:to>
                                    </p:set>
                                    <p:animEffect transition="in" filter="dissolve">
                                      <p:cBhvr>
                                        <p:cTn id="20" dur="500"/>
                                        <p:tgtEl>
                                          <p:spTgt spid="410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9834"/>
                                        </p:tgtEl>
                                        <p:attrNameLst>
                                          <p:attrName>style.visibility</p:attrName>
                                        </p:attrNameLst>
                                      </p:cBhvr>
                                      <p:to>
                                        <p:strVal val="visible"/>
                                      </p:to>
                                    </p:set>
                                    <p:animEffect transition="in" filter="blinds(horizontal)">
                                      <p:cBhvr>
                                        <p:cTn id="25" dur="500"/>
                                        <p:tgtEl>
                                          <p:spTgt spid="119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1476375" y="571500"/>
            <a:ext cx="2066925" cy="457200"/>
          </a:xfrm>
          <a:prstGeom prst="rect">
            <a:avLst/>
          </a:prstGeom>
          <a:noFill/>
          <a:ln w="9525">
            <a:noFill/>
            <a:miter lim="800000"/>
            <a:headEnd/>
            <a:tailEnd/>
          </a:ln>
        </p:spPr>
        <p:txBody>
          <a:bodyPr wrap="none">
            <a:spAutoFit/>
          </a:bodyPr>
          <a:lstStyle/>
          <a:p>
            <a:r>
              <a:rPr lang="en-US" sz="2400" i="1" u="sng" dirty="0">
                <a:latin typeface="Trebuchet MS" pitchFamily="-112" charset="0"/>
              </a:rPr>
              <a:t>Electrostatics</a:t>
            </a:r>
          </a:p>
        </p:txBody>
      </p:sp>
      <p:sp>
        <p:nvSpPr>
          <p:cNvPr id="27651" name="Rectangle 5"/>
          <p:cNvSpPr>
            <a:spLocks noChangeArrowheads="1"/>
          </p:cNvSpPr>
          <p:nvPr/>
        </p:nvSpPr>
        <p:spPr bwMode="auto">
          <a:xfrm>
            <a:off x="5732463" y="571500"/>
            <a:ext cx="2249487" cy="457200"/>
          </a:xfrm>
          <a:prstGeom prst="rect">
            <a:avLst/>
          </a:prstGeom>
          <a:noFill/>
          <a:ln w="9525">
            <a:noFill/>
            <a:miter lim="800000"/>
            <a:headEnd/>
            <a:tailEnd/>
          </a:ln>
        </p:spPr>
        <p:txBody>
          <a:bodyPr wrap="none">
            <a:spAutoFit/>
          </a:bodyPr>
          <a:lstStyle/>
          <a:p>
            <a:r>
              <a:rPr lang="en-US" sz="2400" i="1" u="sng" dirty="0" err="1">
                <a:latin typeface="Trebuchet MS" pitchFamily="-112" charset="0"/>
              </a:rPr>
              <a:t>Magnetostatics</a:t>
            </a:r>
            <a:endParaRPr lang="en-US" sz="2400" i="1" u="sng" dirty="0">
              <a:latin typeface="Trebuchet MS" pitchFamily="-112" charset="0"/>
            </a:endParaRPr>
          </a:p>
        </p:txBody>
      </p:sp>
      <p:grpSp>
        <p:nvGrpSpPr>
          <p:cNvPr id="27652" name="Group 11"/>
          <p:cNvGrpSpPr>
            <a:grpSpLocks/>
          </p:cNvGrpSpPr>
          <p:nvPr/>
        </p:nvGrpSpPr>
        <p:grpSpPr bwMode="auto">
          <a:xfrm>
            <a:off x="5395913" y="1704975"/>
            <a:ext cx="2922587" cy="1230313"/>
            <a:chOff x="3399" y="1074"/>
            <a:chExt cx="1841" cy="775"/>
          </a:xfrm>
        </p:grpSpPr>
        <p:pic>
          <p:nvPicPr>
            <p:cNvPr id="27658" name="Picture 8" descr="txp_fig"/>
            <p:cNvPicPr>
              <a:picLocks noChangeAspect="1" noChangeArrowheads="1"/>
            </p:cNvPicPr>
            <p:nvPr>
              <p:custDataLst>
                <p:tags r:id="rId3"/>
              </p:custDataLst>
            </p:nvPr>
          </p:nvPicPr>
          <p:blipFill>
            <a:blip r:embed="rId6" cstate="print"/>
            <a:srcRect/>
            <a:stretch>
              <a:fillRect/>
            </a:stretch>
          </p:blipFill>
          <p:spPr bwMode="auto">
            <a:xfrm>
              <a:off x="3399" y="1074"/>
              <a:ext cx="1841" cy="394"/>
            </a:xfrm>
            <a:prstGeom prst="rect">
              <a:avLst/>
            </a:prstGeom>
            <a:noFill/>
            <a:ln w="9525">
              <a:noFill/>
              <a:miter lim="800000"/>
              <a:headEnd/>
              <a:tailEnd/>
            </a:ln>
          </p:spPr>
        </p:pic>
        <p:pic>
          <p:nvPicPr>
            <p:cNvPr id="27659" name="Picture 9" descr="txp_fig"/>
            <p:cNvPicPr>
              <a:picLocks noChangeAspect="1" noChangeArrowheads="1"/>
            </p:cNvPicPr>
            <p:nvPr>
              <p:custDataLst>
                <p:tags r:id="rId4"/>
              </p:custDataLst>
            </p:nvPr>
          </p:nvPicPr>
          <p:blipFill>
            <a:blip r:embed="rId7" cstate="print"/>
            <a:srcRect/>
            <a:stretch>
              <a:fillRect/>
            </a:stretch>
          </p:blipFill>
          <p:spPr bwMode="auto">
            <a:xfrm>
              <a:off x="4229" y="1666"/>
              <a:ext cx="955" cy="183"/>
            </a:xfrm>
            <a:prstGeom prst="rect">
              <a:avLst/>
            </a:prstGeom>
            <a:noFill/>
            <a:ln w="9525">
              <a:noFill/>
              <a:miter lim="800000"/>
              <a:headEnd/>
              <a:tailEnd/>
            </a:ln>
          </p:spPr>
        </p:pic>
      </p:grpSp>
      <p:grpSp>
        <p:nvGrpSpPr>
          <p:cNvPr id="27653" name="Group 10"/>
          <p:cNvGrpSpPr>
            <a:grpSpLocks/>
          </p:cNvGrpSpPr>
          <p:nvPr/>
        </p:nvGrpSpPr>
        <p:grpSpPr bwMode="auto">
          <a:xfrm>
            <a:off x="865188" y="1706563"/>
            <a:ext cx="3287712" cy="1227137"/>
            <a:chOff x="629" y="1075"/>
            <a:chExt cx="2071" cy="773"/>
          </a:xfrm>
        </p:grpSpPr>
        <p:pic>
          <p:nvPicPr>
            <p:cNvPr id="27656" name="Picture 7" descr="txp_fig"/>
            <p:cNvPicPr>
              <a:picLocks noChangeAspect="1" noChangeArrowheads="1"/>
            </p:cNvPicPr>
            <p:nvPr>
              <p:custDataLst>
                <p:tags r:id="rId1"/>
              </p:custDataLst>
            </p:nvPr>
          </p:nvPicPr>
          <p:blipFill>
            <a:blip r:embed="rId8" cstate="print"/>
            <a:srcRect/>
            <a:stretch>
              <a:fillRect/>
            </a:stretch>
          </p:blipFill>
          <p:spPr bwMode="auto">
            <a:xfrm>
              <a:off x="1669" y="1665"/>
              <a:ext cx="1031" cy="183"/>
            </a:xfrm>
            <a:prstGeom prst="rect">
              <a:avLst/>
            </a:prstGeom>
            <a:noFill/>
            <a:ln w="9525">
              <a:noFill/>
              <a:miter lim="800000"/>
              <a:headEnd/>
              <a:tailEnd/>
            </a:ln>
          </p:spPr>
        </p:pic>
        <p:pic>
          <p:nvPicPr>
            <p:cNvPr id="27657" name="Picture 10" descr="txp_fig"/>
            <p:cNvPicPr>
              <a:picLocks noChangeAspect="1" noChangeArrowheads="1"/>
            </p:cNvPicPr>
            <p:nvPr>
              <p:custDataLst>
                <p:tags r:id="rId2"/>
              </p:custDataLst>
            </p:nvPr>
          </p:nvPicPr>
          <p:blipFill>
            <a:blip r:embed="rId9" cstate="print"/>
            <a:srcRect/>
            <a:stretch>
              <a:fillRect/>
            </a:stretch>
          </p:blipFill>
          <p:spPr bwMode="auto">
            <a:xfrm>
              <a:off x="629" y="1075"/>
              <a:ext cx="1910" cy="394"/>
            </a:xfrm>
            <a:prstGeom prst="rect">
              <a:avLst/>
            </a:prstGeom>
            <a:noFill/>
            <a:ln w="9525">
              <a:noFill/>
              <a:miter lim="800000"/>
              <a:headEnd/>
              <a:tailEnd/>
            </a:ln>
          </p:spPr>
        </p:pic>
      </p:grpSp>
      <p:pic>
        <p:nvPicPr>
          <p:cNvPr id="2" name="Picture 1" descr="l6s9.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2306" y="3175325"/>
            <a:ext cx="3897313" cy="2893182"/>
          </a:xfrm>
          <a:prstGeom prst="rect">
            <a:avLst/>
          </a:prstGeom>
        </p:spPr>
      </p:pic>
      <p:pic>
        <p:nvPicPr>
          <p:cNvPr id="3" name="Picture 2" descr="l4s17 copy.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7553" y="2724953"/>
            <a:ext cx="4253249" cy="457928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3124200" y="381000"/>
            <a:ext cx="3260725" cy="457200"/>
          </a:xfrm>
          <a:prstGeom prst="rect">
            <a:avLst/>
          </a:prstGeom>
          <a:noFill/>
          <a:ln w="9525">
            <a:noFill/>
            <a:miter lim="800000"/>
            <a:headEnd/>
            <a:tailEnd/>
          </a:ln>
        </p:spPr>
        <p:txBody>
          <a:bodyPr wrap="none">
            <a:spAutoFit/>
          </a:bodyPr>
          <a:lstStyle/>
          <a:p>
            <a:r>
              <a:rPr lang="en-US" sz="2400" i="1" u="sng">
                <a:latin typeface="Trebuchet MS" pitchFamily="-112" charset="0"/>
              </a:rPr>
              <a:t>Fields from a Solenoid</a:t>
            </a:r>
          </a:p>
        </p:txBody>
      </p:sp>
      <p:grpSp>
        <p:nvGrpSpPr>
          <p:cNvPr id="29699" name="Group 21"/>
          <p:cNvGrpSpPr>
            <a:grpSpLocks/>
          </p:cNvGrpSpPr>
          <p:nvPr/>
        </p:nvGrpSpPr>
        <p:grpSpPr bwMode="auto">
          <a:xfrm>
            <a:off x="3124200" y="1879600"/>
            <a:ext cx="5416550" cy="4335463"/>
            <a:chOff x="1998" y="1184"/>
            <a:chExt cx="3412" cy="2731"/>
          </a:xfrm>
        </p:grpSpPr>
        <p:sp>
          <p:nvSpPr>
            <p:cNvPr id="29713" name="Text Box 17"/>
            <p:cNvSpPr txBox="1">
              <a:spLocks noChangeArrowheads="1"/>
            </p:cNvSpPr>
            <p:nvPr/>
          </p:nvSpPr>
          <p:spPr bwMode="auto">
            <a:xfrm>
              <a:off x="1998" y="3124"/>
              <a:ext cx="537" cy="231"/>
            </a:xfrm>
            <a:prstGeom prst="rect">
              <a:avLst/>
            </a:prstGeom>
            <a:noFill/>
            <a:ln w="9525">
              <a:noFill/>
              <a:miter lim="800000"/>
              <a:headEnd/>
              <a:tailEnd/>
            </a:ln>
          </p:spPr>
          <p:txBody>
            <a:bodyPr wrap="none">
              <a:spAutoFit/>
            </a:bodyPr>
            <a:lstStyle/>
            <a:p>
              <a:r>
                <a:rPr lang="en-US" sz="1800" dirty="0">
                  <a:latin typeface="Trebuchet MS" pitchFamily="-112" charset="0"/>
                </a:rPr>
                <a:t>path C</a:t>
              </a:r>
            </a:p>
          </p:txBody>
        </p:sp>
        <p:pic>
          <p:nvPicPr>
            <p:cNvPr id="29701" name="Picture 25" descr="txp_fig"/>
            <p:cNvPicPr>
              <a:picLocks noChangeAspect="1" noChangeArrowheads="1"/>
            </p:cNvPicPr>
            <p:nvPr>
              <p:custDataLst>
                <p:tags r:id="rId1"/>
              </p:custDataLst>
            </p:nvPr>
          </p:nvPicPr>
          <p:blipFill>
            <a:blip r:embed="rId6" cstate="print"/>
            <a:srcRect/>
            <a:stretch>
              <a:fillRect/>
            </a:stretch>
          </p:blipFill>
          <p:spPr bwMode="auto">
            <a:xfrm>
              <a:off x="3402" y="2430"/>
              <a:ext cx="837" cy="183"/>
            </a:xfrm>
            <a:prstGeom prst="rect">
              <a:avLst/>
            </a:prstGeom>
            <a:noFill/>
            <a:ln w="9525">
              <a:noFill/>
              <a:miter lim="800000"/>
              <a:headEnd/>
              <a:tailEnd/>
            </a:ln>
          </p:spPr>
        </p:pic>
        <p:pic>
          <p:nvPicPr>
            <p:cNvPr id="29702" name="Picture 10" descr="txp_fig"/>
            <p:cNvPicPr>
              <a:picLocks noChangeAspect="1" noChangeArrowheads="1"/>
            </p:cNvPicPr>
            <p:nvPr>
              <p:custDataLst>
                <p:tags r:id="rId2"/>
              </p:custDataLst>
            </p:nvPr>
          </p:nvPicPr>
          <p:blipFill>
            <a:blip r:embed="rId7" cstate="print"/>
            <a:srcRect/>
            <a:stretch>
              <a:fillRect/>
            </a:stretch>
          </p:blipFill>
          <p:spPr bwMode="auto">
            <a:xfrm>
              <a:off x="3268" y="1184"/>
              <a:ext cx="1841" cy="394"/>
            </a:xfrm>
            <a:prstGeom prst="rect">
              <a:avLst/>
            </a:prstGeom>
            <a:noFill/>
            <a:ln w="9525">
              <a:noFill/>
              <a:miter lim="800000"/>
              <a:headEnd/>
              <a:tailEnd/>
            </a:ln>
          </p:spPr>
        </p:pic>
        <p:pic>
          <p:nvPicPr>
            <p:cNvPr id="29703" name="Picture 11" descr="txp_fig"/>
            <p:cNvPicPr>
              <a:picLocks noChangeAspect="1" noChangeArrowheads="1"/>
            </p:cNvPicPr>
            <p:nvPr>
              <p:custDataLst>
                <p:tags r:id="rId3"/>
              </p:custDataLst>
            </p:nvPr>
          </p:nvPicPr>
          <p:blipFill>
            <a:blip r:embed="rId8" cstate="print"/>
            <a:srcRect/>
            <a:stretch>
              <a:fillRect/>
            </a:stretch>
          </p:blipFill>
          <p:spPr bwMode="auto">
            <a:xfrm>
              <a:off x="4110" y="1860"/>
              <a:ext cx="955" cy="183"/>
            </a:xfrm>
            <a:prstGeom prst="rect">
              <a:avLst/>
            </a:prstGeom>
            <a:noFill/>
            <a:ln w="9525">
              <a:noFill/>
              <a:miter lim="800000"/>
              <a:headEnd/>
              <a:tailEnd/>
            </a:ln>
          </p:spPr>
        </p:pic>
        <p:sp>
          <p:nvSpPr>
            <p:cNvPr id="29704" name="Text Box 18"/>
            <p:cNvSpPr txBox="1">
              <a:spLocks noChangeArrowheads="1"/>
            </p:cNvSpPr>
            <p:nvPr/>
          </p:nvSpPr>
          <p:spPr bwMode="auto">
            <a:xfrm>
              <a:off x="4290" y="2258"/>
              <a:ext cx="319" cy="518"/>
            </a:xfrm>
            <a:prstGeom prst="rect">
              <a:avLst/>
            </a:prstGeom>
            <a:noFill/>
            <a:ln w="9525">
              <a:noFill/>
              <a:miter lim="800000"/>
              <a:headEnd/>
              <a:tailEnd/>
            </a:ln>
          </p:spPr>
          <p:txBody>
            <a:bodyPr wrap="none">
              <a:spAutoFit/>
            </a:bodyPr>
            <a:lstStyle/>
            <a:p>
              <a:pPr algn="ctr"/>
              <a:r>
                <a:rPr lang="en-US" sz="2400" b="1" i="1">
                  <a:latin typeface="Times New Roman" charset="0"/>
                </a:rPr>
                <a:t>N</a:t>
              </a:r>
              <a:r>
                <a:rPr lang="en-US" sz="2400" i="1">
                  <a:latin typeface="Times New Roman" charset="0"/>
                </a:rPr>
                <a:t>I</a:t>
              </a:r>
            </a:p>
            <a:p>
              <a:pPr algn="ctr"/>
              <a:r>
                <a:rPr lang="en-US" sz="2400" i="1">
                  <a:latin typeface="Times New Roman" charset="0"/>
                </a:rPr>
                <a:t>h</a:t>
              </a:r>
            </a:p>
          </p:txBody>
        </p:sp>
        <p:sp>
          <p:nvSpPr>
            <p:cNvPr id="29705" name="Line 19"/>
            <p:cNvSpPr>
              <a:spLocks noChangeShapeType="1"/>
            </p:cNvSpPr>
            <p:nvPr/>
          </p:nvSpPr>
          <p:spPr bwMode="auto">
            <a:xfrm>
              <a:off x="4344" y="2517"/>
              <a:ext cx="224" cy="0"/>
            </a:xfrm>
            <a:prstGeom prst="line">
              <a:avLst/>
            </a:prstGeom>
            <a:noFill/>
            <a:ln w="12700">
              <a:solidFill>
                <a:schemeClr val="tx1"/>
              </a:solidFill>
              <a:round/>
              <a:headEnd/>
              <a:tailEnd/>
            </a:ln>
          </p:spPr>
          <p:txBody>
            <a:bodyPr/>
            <a:lstStyle/>
            <a:p>
              <a:endParaRPr lang="en-US"/>
            </a:p>
          </p:txBody>
        </p:sp>
        <p:sp>
          <p:nvSpPr>
            <p:cNvPr id="29706" name="Text Box 20"/>
            <p:cNvSpPr txBox="1">
              <a:spLocks noChangeArrowheads="1"/>
            </p:cNvSpPr>
            <p:nvPr/>
          </p:nvSpPr>
          <p:spPr bwMode="auto">
            <a:xfrm>
              <a:off x="3065" y="3333"/>
              <a:ext cx="2345" cy="582"/>
            </a:xfrm>
            <a:prstGeom prst="rect">
              <a:avLst/>
            </a:prstGeom>
            <a:noFill/>
            <a:ln w="9525">
              <a:noFill/>
              <a:miter lim="800000"/>
              <a:headEnd/>
              <a:tailEnd/>
            </a:ln>
          </p:spPr>
          <p:txBody>
            <a:bodyPr>
              <a:spAutoFit/>
            </a:bodyPr>
            <a:lstStyle/>
            <a:p>
              <a:pPr algn="ctr"/>
              <a:r>
                <a:rPr lang="en-US" sz="1800">
                  <a:latin typeface="Trebuchet MS" pitchFamily="-112" charset="0"/>
                </a:rPr>
                <a:t>The same result can be obtained using the boundary condition from Ampere’s Law with </a:t>
              </a:r>
              <a:r>
                <a:rPr lang="en-US" sz="1800" i="1">
                  <a:latin typeface="Trebuchet MS" pitchFamily="-112" charset="0"/>
                </a:rPr>
                <a:t>K = Ni/h</a:t>
              </a:r>
            </a:p>
          </p:txBody>
        </p:sp>
      </p:grpSp>
      <p:pic>
        <p:nvPicPr>
          <p:cNvPr id="2" name="Picture 1" descr="pg2_1.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262" y="1028700"/>
            <a:ext cx="5905500" cy="4429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304800" y="844550"/>
            <a:ext cx="8382000" cy="2462213"/>
          </a:xfrm>
          <a:prstGeom prst="rect">
            <a:avLst/>
          </a:prstGeom>
          <a:noFill/>
          <a:ln w="9525">
            <a:noFill/>
            <a:miter lim="800000"/>
            <a:headEnd/>
            <a:tailEnd/>
          </a:ln>
        </p:spPr>
        <p:txBody>
          <a:bodyPr>
            <a:spAutoFit/>
          </a:bodyPr>
          <a:lstStyle/>
          <a:p>
            <a:pPr algn="just"/>
            <a:r>
              <a:rPr lang="en-US" sz="1400">
                <a:latin typeface="Trebuchet MS" pitchFamily="-112" charset="0"/>
              </a:rPr>
              <a:t>A magnetic pole sets up a magnetic field in the space around it that exerts a force on magnetic materials. The field can be visualized in terms of magnetic flux lines (similar to the lines of force of an electric field). These imaginary lines indicate the direction of the field in a given region. By convention they originate at the north pole of a magnet and form loops that end at the south pole either of the same magnet or of some other nearby magnet. </a:t>
            </a:r>
            <a:r>
              <a:rPr lang="en-US" sz="1400" u="sng">
                <a:latin typeface="Trebuchet MS" pitchFamily="-112" charset="0"/>
              </a:rPr>
              <a:t>The flux lines are spaced so that the number per unit area is proportional to the field strength in a given area</a:t>
            </a:r>
            <a:r>
              <a:rPr lang="en-US" sz="1400">
                <a:latin typeface="Trebuchet MS" pitchFamily="-112" charset="0"/>
              </a:rPr>
              <a:t>. Thus, the lines converge near the poles, where the field is strong, and spread out as their distance from the poles increases.</a:t>
            </a:r>
          </a:p>
          <a:p>
            <a:pPr algn="just"/>
            <a:endParaRPr lang="en-US" sz="1400">
              <a:latin typeface="Trebuchet MS" pitchFamily="-112" charset="0"/>
            </a:endParaRPr>
          </a:p>
          <a:p>
            <a:pPr algn="just"/>
            <a:r>
              <a:rPr lang="en-US" sz="1400">
                <a:latin typeface="Trebuchet MS" pitchFamily="-112" charset="0"/>
              </a:rPr>
              <a:t>A picture of these lines of induction can be made by sprinkling iron filings on a piece of paper placed over a magnet. The individual pieces of iron become magnetized by entering a magnetic field, i.e., they act like tiny magnets, lining themselves up along the lines of induction.</a:t>
            </a:r>
          </a:p>
        </p:txBody>
      </p:sp>
      <p:sp>
        <p:nvSpPr>
          <p:cNvPr id="30724" name="Text Box 7"/>
          <p:cNvSpPr txBox="1">
            <a:spLocks noChangeArrowheads="1"/>
          </p:cNvSpPr>
          <p:nvPr/>
        </p:nvSpPr>
        <p:spPr bwMode="auto">
          <a:xfrm>
            <a:off x="2895600" y="228600"/>
            <a:ext cx="2976563" cy="461963"/>
          </a:xfrm>
          <a:prstGeom prst="rect">
            <a:avLst/>
          </a:prstGeom>
          <a:noFill/>
          <a:ln w="9525">
            <a:noFill/>
            <a:miter lim="800000"/>
            <a:headEnd/>
            <a:tailEnd/>
          </a:ln>
        </p:spPr>
        <p:txBody>
          <a:bodyPr wrap="none">
            <a:spAutoFit/>
          </a:bodyPr>
          <a:lstStyle/>
          <a:p>
            <a:r>
              <a:rPr lang="en-US" sz="2400" i="1" u="sng">
                <a:latin typeface="Trebuchet MS" pitchFamily="-112" charset="0"/>
              </a:rPr>
              <a:t>Magnetic Flux Lines</a:t>
            </a:r>
          </a:p>
        </p:txBody>
      </p:sp>
      <p:pic>
        <p:nvPicPr>
          <p:cNvPr id="2" name="Picture 1" descr="pg1_1v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73757" y="2160550"/>
            <a:ext cx="7128639" cy="534647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lenoid_fields_ir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531587" y="3252009"/>
            <a:ext cx="4918957" cy="3495861"/>
          </a:xfrm>
          <a:prstGeom prst="rect">
            <a:avLst/>
          </a:prstGeom>
        </p:spPr>
      </p:pic>
      <p:sp>
        <p:nvSpPr>
          <p:cNvPr id="31747" name="Line 6"/>
          <p:cNvSpPr>
            <a:spLocks noChangeShapeType="1"/>
          </p:cNvSpPr>
          <p:nvPr/>
        </p:nvSpPr>
        <p:spPr bwMode="auto">
          <a:xfrm flipH="1">
            <a:off x="5562600" y="1524000"/>
            <a:ext cx="838200" cy="381000"/>
          </a:xfrm>
          <a:prstGeom prst="line">
            <a:avLst/>
          </a:prstGeom>
          <a:noFill/>
          <a:ln w="28575">
            <a:solidFill>
              <a:srgbClr val="CC0000"/>
            </a:solidFill>
            <a:round/>
            <a:headEnd/>
            <a:tailEnd type="triangle" w="med" len="med"/>
          </a:ln>
        </p:spPr>
        <p:txBody>
          <a:bodyPr/>
          <a:lstStyle/>
          <a:p>
            <a:endParaRPr lang="en-US"/>
          </a:p>
        </p:txBody>
      </p:sp>
      <p:sp>
        <p:nvSpPr>
          <p:cNvPr id="31748" name="Text Box 7"/>
          <p:cNvSpPr txBox="1">
            <a:spLocks noChangeArrowheads="1"/>
          </p:cNvSpPr>
          <p:nvPr/>
        </p:nvSpPr>
        <p:spPr bwMode="auto">
          <a:xfrm>
            <a:off x="6076950" y="603250"/>
            <a:ext cx="2895600" cy="1200150"/>
          </a:xfrm>
          <a:prstGeom prst="rect">
            <a:avLst/>
          </a:prstGeom>
          <a:noFill/>
          <a:ln w="9525">
            <a:noFill/>
            <a:miter lim="800000"/>
            <a:headEnd/>
            <a:tailEnd/>
          </a:ln>
        </p:spPr>
        <p:txBody>
          <a:bodyPr>
            <a:spAutoFit/>
          </a:bodyPr>
          <a:lstStyle/>
          <a:p>
            <a:pPr algn="ctr"/>
            <a:r>
              <a:rPr lang="en-US" sz="1800">
                <a:latin typeface="Trebuchet MS" pitchFamily="-112" charset="0"/>
              </a:rPr>
              <a:t>Flux lines close together indicate high </a:t>
            </a:r>
            <a:br>
              <a:rPr lang="en-US" sz="1800">
                <a:latin typeface="Trebuchet MS" pitchFamily="-112" charset="0"/>
              </a:rPr>
            </a:br>
            <a:r>
              <a:rPr lang="en-US" sz="1800">
                <a:latin typeface="Trebuchet MS" pitchFamily="-112" charset="0"/>
              </a:rPr>
              <a:t>magnetic flux density, B, near the poles</a:t>
            </a:r>
          </a:p>
        </p:txBody>
      </p:sp>
      <p:sp>
        <p:nvSpPr>
          <p:cNvPr id="31749" name="Text Box 9"/>
          <p:cNvSpPr txBox="1">
            <a:spLocks noChangeArrowheads="1"/>
          </p:cNvSpPr>
          <p:nvPr/>
        </p:nvSpPr>
        <p:spPr bwMode="auto">
          <a:xfrm>
            <a:off x="457200" y="14850"/>
            <a:ext cx="3981450" cy="369888"/>
          </a:xfrm>
          <a:prstGeom prst="rect">
            <a:avLst/>
          </a:prstGeom>
          <a:solidFill>
            <a:schemeClr val="bg1"/>
          </a:solidFill>
          <a:ln w="9525">
            <a:noFill/>
            <a:miter lim="800000"/>
            <a:headEnd/>
            <a:tailEnd/>
          </a:ln>
        </p:spPr>
        <p:txBody>
          <a:bodyPr wrap="none">
            <a:spAutoFit/>
          </a:bodyPr>
          <a:lstStyle/>
          <a:p>
            <a:r>
              <a:rPr lang="en-US" sz="1800" b="1" dirty="0">
                <a:latin typeface="Trebuchet MS" pitchFamily="-112" charset="0"/>
              </a:rPr>
              <a:t>MAGNETIC FIELD OF A BAR MAGNET</a:t>
            </a:r>
          </a:p>
        </p:txBody>
      </p:sp>
      <p:sp>
        <p:nvSpPr>
          <p:cNvPr id="17418" name="Text Box 10"/>
          <p:cNvSpPr txBox="1">
            <a:spLocks noChangeArrowheads="1"/>
          </p:cNvSpPr>
          <p:nvPr/>
        </p:nvSpPr>
        <p:spPr bwMode="auto">
          <a:xfrm>
            <a:off x="457200" y="3263888"/>
            <a:ext cx="3660775" cy="369887"/>
          </a:xfrm>
          <a:prstGeom prst="rect">
            <a:avLst/>
          </a:prstGeom>
          <a:solidFill>
            <a:schemeClr val="bg1"/>
          </a:solidFill>
          <a:ln w="9525">
            <a:noFill/>
            <a:miter lim="800000"/>
            <a:headEnd/>
            <a:tailEnd/>
          </a:ln>
        </p:spPr>
        <p:txBody>
          <a:bodyPr wrap="none">
            <a:spAutoFit/>
          </a:bodyPr>
          <a:lstStyle/>
          <a:p>
            <a:r>
              <a:rPr lang="en-US" sz="1800" b="1">
                <a:latin typeface="Trebuchet MS" pitchFamily="-112" charset="0"/>
              </a:rPr>
              <a:t>MAGNETIC FIELD OF A SOLENOID</a:t>
            </a:r>
          </a:p>
        </p:txBody>
      </p:sp>
      <p:grpSp>
        <p:nvGrpSpPr>
          <p:cNvPr id="2" name="Group 22"/>
          <p:cNvGrpSpPr>
            <a:grpSpLocks/>
          </p:cNvGrpSpPr>
          <p:nvPr/>
        </p:nvGrpSpPr>
        <p:grpSpPr bwMode="auto">
          <a:xfrm>
            <a:off x="6172200" y="3962400"/>
            <a:ext cx="2895600" cy="2743200"/>
            <a:chOff x="3888" y="2496"/>
            <a:chExt cx="1824" cy="1728"/>
          </a:xfrm>
        </p:grpSpPr>
        <p:pic>
          <p:nvPicPr>
            <p:cNvPr id="31753" name="Picture 11" descr="txp_fig"/>
            <p:cNvPicPr>
              <a:picLocks noChangeAspect="1" noChangeArrowheads="1"/>
            </p:cNvPicPr>
            <p:nvPr>
              <p:custDataLst>
                <p:tags r:id="rId1"/>
              </p:custDataLst>
            </p:nvPr>
          </p:nvPicPr>
          <p:blipFill>
            <a:blip r:embed="rId7" cstate="print"/>
            <a:srcRect/>
            <a:stretch>
              <a:fillRect/>
            </a:stretch>
          </p:blipFill>
          <p:spPr bwMode="auto">
            <a:xfrm>
              <a:off x="4032" y="2889"/>
              <a:ext cx="1479" cy="317"/>
            </a:xfrm>
            <a:prstGeom prst="rect">
              <a:avLst/>
            </a:prstGeom>
            <a:noFill/>
            <a:ln w="9525">
              <a:noFill/>
              <a:miter lim="800000"/>
              <a:headEnd/>
              <a:tailEnd/>
            </a:ln>
          </p:spPr>
        </p:pic>
        <p:pic>
          <p:nvPicPr>
            <p:cNvPr id="31754" name="Picture 12" descr="txp_fig"/>
            <p:cNvPicPr>
              <a:picLocks noChangeAspect="1" noChangeArrowheads="1"/>
            </p:cNvPicPr>
            <p:nvPr>
              <p:custDataLst>
                <p:tags r:id="rId2"/>
              </p:custDataLst>
            </p:nvPr>
          </p:nvPicPr>
          <p:blipFill>
            <a:blip r:embed="rId8" cstate="print"/>
            <a:srcRect/>
            <a:stretch>
              <a:fillRect/>
            </a:stretch>
          </p:blipFill>
          <p:spPr bwMode="auto">
            <a:xfrm>
              <a:off x="4704" y="3309"/>
              <a:ext cx="767" cy="147"/>
            </a:xfrm>
            <a:prstGeom prst="rect">
              <a:avLst/>
            </a:prstGeom>
            <a:noFill/>
            <a:ln w="9525">
              <a:noFill/>
              <a:miter lim="800000"/>
              <a:headEnd/>
              <a:tailEnd/>
            </a:ln>
          </p:spPr>
        </p:pic>
        <p:sp>
          <p:nvSpPr>
            <p:cNvPr id="31755" name="Text Box 13"/>
            <p:cNvSpPr txBox="1">
              <a:spLocks noChangeArrowheads="1"/>
            </p:cNvSpPr>
            <p:nvPr/>
          </p:nvSpPr>
          <p:spPr bwMode="auto">
            <a:xfrm>
              <a:off x="3888" y="2496"/>
              <a:ext cx="1824" cy="330"/>
            </a:xfrm>
            <a:prstGeom prst="rect">
              <a:avLst/>
            </a:prstGeom>
            <a:noFill/>
            <a:ln w="9525">
              <a:noFill/>
              <a:miter lim="800000"/>
              <a:headEnd/>
              <a:tailEnd/>
            </a:ln>
          </p:spPr>
          <p:txBody>
            <a:bodyPr>
              <a:spAutoFit/>
            </a:bodyPr>
            <a:lstStyle/>
            <a:p>
              <a:pPr algn="ctr"/>
              <a:r>
                <a:rPr lang="en-US" sz="1400">
                  <a:latin typeface="Trebuchet MS" pitchFamily="-112" charset="0"/>
                </a:rPr>
                <a:t>We calculated the field of a long solenoid using Ampere’s law</a:t>
              </a:r>
            </a:p>
          </p:txBody>
        </p:sp>
        <p:pic>
          <p:nvPicPr>
            <p:cNvPr id="31756" name="Picture 16" descr="txp_fig"/>
            <p:cNvPicPr>
              <a:picLocks noChangeAspect="1" noChangeArrowheads="1"/>
            </p:cNvPicPr>
            <p:nvPr>
              <p:custDataLst>
                <p:tags r:id="rId3"/>
              </p:custDataLst>
            </p:nvPr>
          </p:nvPicPr>
          <p:blipFill>
            <a:blip r:embed="rId9" cstate="print"/>
            <a:srcRect/>
            <a:stretch>
              <a:fillRect/>
            </a:stretch>
          </p:blipFill>
          <p:spPr bwMode="auto">
            <a:xfrm>
              <a:off x="4176" y="3837"/>
              <a:ext cx="929" cy="147"/>
            </a:xfrm>
            <a:prstGeom prst="rect">
              <a:avLst/>
            </a:prstGeom>
            <a:noFill/>
            <a:ln w="9525">
              <a:noFill/>
              <a:miter lim="800000"/>
              <a:headEnd/>
              <a:tailEnd/>
            </a:ln>
          </p:spPr>
        </p:pic>
        <p:pic>
          <p:nvPicPr>
            <p:cNvPr id="31757" name="Picture 19" descr="txp_fig"/>
            <p:cNvPicPr>
              <a:picLocks noChangeAspect="1" noChangeArrowheads="1"/>
            </p:cNvPicPr>
            <p:nvPr>
              <p:custDataLst>
                <p:tags r:id="rId4"/>
              </p:custDataLst>
            </p:nvPr>
          </p:nvPicPr>
          <p:blipFill>
            <a:blip r:embed="rId10" cstate="print"/>
            <a:srcRect/>
            <a:stretch>
              <a:fillRect/>
            </a:stretch>
          </p:blipFill>
          <p:spPr bwMode="auto">
            <a:xfrm>
              <a:off x="4157" y="4077"/>
              <a:ext cx="883" cy="147"/>
            </a:xfrm>
            <a:prstGeom prst="rect">
              <a:avLst/>
            </a:prstGeom>
            <a:noFill/>
            <a:ln w="9525">
              <a:noFill/>
              <a:miter lim="800000"/>
              <a:headEnd/>
              <a:tailEnd/>
            </a:ln>
          </p:spPr>
        </p:pic>
        <p:sp>
          <p:nvSpPr>
            <p:cNvPr id="31758" name="Text Box 20"/>
            <p:cNvSpPr txBox="1">
              <a:spLocks noChangeArrowheads="1"/>
            </p:cNvSpPr>
            <p:nvPr/>
          </p:nvSpPr>
          <p:spPr bwMode="auto">
            <a:xfrm>
              <a:off x="3936" y="3600"/>
              <a:ext cx="1104" cy="192"/>
            </a:xfrm>
            <a:prstGeom prst="rect">
              <a:avLst/>
            </a:prstGeom>
            <a:noFill/>
            <a:ln w="9525">
              <a:noFill/>
              <a:miter lim="800000"/>
              <a:headEnd/>
              <a:tailEnd/>
            </a:ln>
          </p:spPr>
          <p:txBody>
            <a:bodyPr>
              <a:spAutoFit/>
            </a:bodyPr>
            <a:lstStyle/>
            <a:p>
              <a:pPr algn="ctr"/>
              <a:r>
                <a:rPr lang="en-US" sz="1400">
                  <a:latin typeface="Trebuchet MS" pitchFamily="-112" charset="0"/>
                </a:rPr>
                <a:t>For long solenoid:</a:t>
              </a:r>
            </a:p>
          </p:txBody>
        </p:sp>
      </p:grpSp>
      <p:pic>
        <p:nvPicPr>
          <p:cNvPr id="4" name="Picture 3" descr="magnet_fields_iron.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0711" y="301206"/>
            <a:ext cx="4323732" cy="3072840"/>
          </a:xfrm>
          <a:prstGeom prst="rect">
            <a:avLst/>
          </a:prstGeom>
        </p:spPr>
      </p:pic>
      <p:sp>
        <p:nvSpPr>
          <p:cNvPr id="6" name="Rectangle 5"/>
          <p:cNvSpPr/>
          <p:nvPr/>
        </p:nvSpPr>
        <p:spPr>
          <a:xfrm>
            <a:off x="548481" y="6476793"/>
            <a:ext cx="5014119" cy="369332"/>
          </a:xfrm>
          <a:prstGeom prst="rect">
            <a:avLst/>
          </a:prstGeom>
        </p:spPr>
        <p:txBody>
          <a:bodyPr wrap="square">
            <a:spAutoFit/>
          </a:bodyPr>
          <a:lstStyle/>
          <a:p>
            <a:r>
              <a:rPr lang="en-US" sz="900" dirty="0">
                <a:latin typeface="Verdana" pitchFamily="34" charset="0"/>
                <a:ea typeface="Verdana" pitchFamily="34" charset="0"/>
                <a:cs typeface="Verdana" pitchFamily="34" charset="0"/>
              </a:rPr>
              <a:t>© Source unknown.  All rights reserved. This content is excluded from our Creative Commons license. For more information, see </a:t>
            </a:r>
            <a:r>
              <a:rPr lang="en-US" sz="900" dirty="0">
                <a:latin typeface="Verdana" pitchFamily="34" charset="0"/>
                <a:ea typeface="Verdana" pitchFamily="34" charset="0"/>
                <a:cs typeface="Verdana" pitchFamily="34" charset="0"/>
                <a:hlinkClick r:id="rId12"/>
              </a:rPr>
              <a:t>http://</a:t>
            </a:r>
            <a:r>
              <a:rPr lang="en-US" sz="900" dirty="0" smtClean="0">
                <a:latin typeface="Verdana" pitchFamily="34" charset="0"/>
                <a:ea typeface="Verdana" pitchFamily="34" charset="0"/>
                <a:cs typeface="Verdana" pitchFamily="34" charset="0"/>
                <a:hlinkClick r:id="rId12"/>
              </a:rPr>
              <a:t>ocw.mit.edu/fairuse</a:t>
            </a:r>
            <a:r>
              <a:rPr lang="en-US" sz="900" dirty="0" smtClean="0">
                <a:latin typeface="Verdana" pitchFamily="34" charset="0"/>
                <a:ea typeface="Verdana" pitchFamily="34" charset="0"/>
                <a:cs typeface="Verdana" pitchFamily="34" charset="0"/>
              </a:rPr>
              <a:t>.</a:t>
            </a:r>
            <a:endParaRPr lang="en-US" sz="9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fade">
                                      <p:cBhvr>
                                        <p:cTn id="7" dur="500"/>
                                        <p:tgtEl>
                                          <p:spTgt spid="174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nimBg="1"/>
    </p:bldLst>
  </p:timing>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3211513" y="371475"/>
            <a:ext cx="2636837" cy="461963"/>
          </a:xfrm>
          <a:prstGeom prst="rect">
            <a:avLst/>
          </a:prstGeom>
          <a:noFill/>
          <a:ln w="9525">
            <a:noFill/>
            <a:miter lim="800000"/>
            <a:headEnd/>
            <a:tailEnd/>
          </a:ln>
        </p:spPr>
        <p:txBody>
          <a:bodyPr wrap="none">
            <a:spAutoFit/>
          </a:bodyPr>
          <a:lstStyle/>
          <a:p>
            <a:r>
              <a:rPr i="1" lang="en-US" sz="2400" u="sng">
                <a:latin charset="0" pitchFamily="-112" typeface="Trebuchet MS"/>
              </a:rPr>
              <a:t>Uses of Solenoids</a:t>
            </a:r>
          </a:p>
        </p:txBody>
      </p:sp>
      <p:sp>
        <p:nvSpPr>
          <p:cNvPr id="38918" name="TextBox 6"/>
          <p:cNvSpPr txBox="1">
            <a:spLocks noChangeArrowheads="1"/>
          </p:cNvSpPr>
          <p:nvPr/>
        </p:nvSpPr>
        <p:spPr bwMode="auto">
          <a:xfrm>
            <a:off x="569475" y="871538"/>
            <a:ext cx="1592262" cy="338137"/>
          </a:xfrm>
          <a:prstGeom prst="rect">
            <a:avLst/>
          </a:prstGeom>
          <a:noFill/>
          <a:ln w="9525">
            <a:noFill/>
            <a:miter lim="800000"/>
            <a:headEnd/>
            <a:tailEnd/>
          </a:ln>
        </p:spPr>
        <p:txBody>
          <a:bodyPr wrap="none">
            <a:spAutoFit/>
          </a:bodyPr>
          <a:lstStyle/>
          <a:p>
            <a:r>
              <a:rPr b="1" dirty="0" lang="en-US" sz="1600">
                <a:latin charset="0" pitchFamily="-112" typeface="Trebuchet MS"/>
              </a:rPr>
              <a:t>TRANSFORMER</a:t>
            </a:r>
          </a:p>
        </p:txBody>
      </p:sp>
      <p:sp>
        <p:nvSpPr>
          <p:cNvPr id="38919" name="TextBox 7"/>
          <p:cNvSpPr txBox="1">
            <a:spLocks noChangeArrowheads="1"/>
          </p:cNvSpPr>
          <p:nvPr/>
        </p:nvSpPr>
        <p:spPr bwMode="auto">
          <a:xfrm>
            <a:off x="7508875" y="1036638"/>
            <a:ext cx="1025525" cy="339725"/>
          </a:xfrm>
          <a:prstGeom prst="rect">
            <a:avLst/>
          </a:prstGeom>
          <a:noFill/>
          <a:ln w="9525">
            <a:noFill/>
            <a:miter lim="800000"/>
            <a:headEnd/>
            <a:tailEnd/>
          </a:ln>
        </p:spPr>
        <p:txBody>
          <a:bodyPr wrap="none">
            <a:spAutoFit/>
          </a:bodyPr>
          <a:lstStyle/>
          <a:p>
            <a:r>
              <a:rPr b="1" dirty="0" lang="en-US" sz="1600">
                <a:latin charset="0" pitchFamily="-112" typeface="Trebuchet MS"/>
              </a:rPr>
              <a:t>SPEAKER</a:t>
            </a:r>
          </a:p>
        </p:txBody>
      </p:sp>
      <p:sp>
        <p:nvSpPr>
          <p:cNvPr id="38920" name="TextBox 8"/>
          <p:cNvSpPr txBox="1">
            <a:spLocks noChangeArrowheads="1"/>
          </p:cNvSpPr>
          <p:nvPr/>
        </p:nvSpPr>
        <p:spPr bwMode="auto">
          <a:xfrm>
            <a:off x="4586288" y="3714750"/>
            <a:ext cx="3284537" cy="338138"/>
          </a:xfrm>
          <a:prstGeom prst="rect">
            <a:avLst/>
          </a:prstGeom>
          <a:noFill/>
          <a:ln w="9525">
            <a:noFill/>
            <a:miter lim="800000"/>
            <a:headEnd/>
            <a:tailEnd/>
          </a:ln>
        </p:spPr>
        <p:txBody>
          <a:bodyPr wrap="none">
            <a:spAutoFit/>
          </a:bodyPr>
          <a:lstStyle/>
          <a:p>
            <a:r>
              <a:rPr b="1" lang="en-US" sz="1600">
                <a:latin charset="0" pitchFamily="-112" typeface="Trebuchet MS"/>
              </a:rPr>
              <a:t>TUBULAR INDUCTION LAUNCHER</a:t>
            </a:r>
          </a:p>
        </p:txBody>
      </p:sp>
      <p:sp>
        <p:nvSpPr>
          <p:cNvPr id="12" name="TextBox 6"/>
          <p:cNvSpPr txBox="1">
            <a:spLocks noChangeArrowheads="1"/>
          </p:cNvSpPr>
          <p:nvPr/>
        </p:nvSpPr>
        <p:spPr bwMode="auto">
          <a:xfrm>
            <a:off x="569475" y="4052888"/>
            <a:ext cx="1836528" cy="338554"/>
          </a:xfrm>
          <a:prstGeom prst="rect">
            <a:avLst/>
          </a:prstGeom>
          <a:noFill/>
          <a:ln w="9525">
            <a:noFill/>
            <a:miter lim="800000"/>
            <a:headEnd/>
            <a:tailEnd/>
          </a:ln>
        </p:spPr>
        <p:txBody>
          <a:bodyPr wrap="none">
            <a:spAutoFit/>
          </a:bodyPr>
          <a:lstStyle/>
          <a:p>
            <a:r>
              <a:rPr b="1" dirty="0" lang="en-US" smtClean="0" sz="1600">
                <a:latin charset="0" pitchFamily="-112" typeface="Trebuchet MS"/>
              </a:rPr>
              <a:t>HELMHOLTZ COIL</a:t>
            </a:r>
            <a:endParaRPr b="1" dirty="0" lang="en-US" sz="1600">
              <a:latin charset="0" pitchFamily="-112" typeface="Trebuchet MS"/>
            </a:endParaRPr>
          </a:p>
        </p:txBody>
      </p:sp>
      <p:pic>
        <p:nvPicPr>
          <p:cNvPr descr="l1s25b.png" id="14" name="Picture 13"/>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4263096" y="3971280"/>
            <a:ext cx="4880904" cy="2886720"/>
          </a:xfrm>
          <a:prstGeom prst="rect">
            <a:avLst/>
          </a:prstGeom>
        </p:spPr>
      </p:pic>
      <p:pic>
        <p:nvPicPr>
          <p:cNvPr descr="sliced_speaker.png" id="3" name="Picture 2"/>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4263096" y="1072819"/>
            <a:ext cx="4839595" cy="2853743"/>
          </a:xfrm>
          <a:prstGeom prst="rect">
            <a:avLst/>
          </a:prstGeom>
        </p:spPr>
      </p:pic>
      <p:pic>
        <p:nvPicPr>
          <p:cNvPr id="2" name="Picture 1"/>
          <p:cNvPicPr>
            <a:picLocks noChangeAspect="1"/>
          </p:cNvPicPr>
          <p:nvPr/>
        </p:nvPicPr>
        <p:blipFill>
          <a:blip cstate="print" r:embed="rId4"/>
          <a:stretch>
            <a:fillRect/>
          </a:stretch>
        </p:blipFill>
        <p:spPr>
          <a:xfrm>
            <a:off x="646789" y="4438506"/>
            <a:ext cx="1999350" cy="1617309"/>
          </a:xfrm>
          <a:prstGeom prst="rect">
            <a:avLst/>
          </a:prstGeom>
        </p:spPr>
      </p:pic>
      <p:sp>
        <p:nvSpPr>
          <p:cNvPr id="15" name="TextBox 6"/>
          <p:cNvSpPr txBox="1">
            <a:spLocks noChangeArrowheads="1"/>
          </p:cNvSpPr>
          <p:nvPr/>
        </p:nvSpPr>
        <p:spPr bwMode="auto">
          <a:xfrm>
            <a:off x="730612" y="6028133"/>
            <a:ext cx="2486603" cy="276999"/>
          </a:xfrm>
          <a:prstGeom prst="rect">
            <a:avLst/>
          </a:prstGeom>
          <a:noFill/>
          <a:ln w="9525">
            <a:noFill/>
            <a:miter lim="800000"/>
            <a:headEnd/>
            <a:tailEnd/>
          </a:ln>
        </p:spPr>
        <p:txBody>
          <a:bodyPr wrap="none">
            <a:spAutoFit/>
          </a:bodyPr>
          <a:lstStyle/>
          <a:p>
            <a:r>
              <a:rPr b="1" dirty="0" lang="en-US" smtClean="0" sz="1200">
                <a:latin charset="0" pitchFamily="-112" typeface="Trebuchet MS"/>
              </a:rPr>
              <a:t>Images are in the public domain</a:t>
            </a:r>
            <a:endParaRPr b="1" dirty="0" lang="en-US" sz="1200">
              <a:latin charset="0" pitchFamily="-112" typeface="Trebuchet MS"/>
            </a:endParaRPr>
          </a:p>
        </p:txBody>
      </p:sp>
      <p:pic>
        <p:nvPicPr>
          <p:cNvPr id="5" name="Picture 4"/>
          <p:cNvPicPr>
            <a:picLocks noChangeAspect="1"/>
          </p:cNvPicPr>
          <p:nvPr/>
        </p:nvPicPr>
        <p:blipFill rotWithShape="1">
          <a:blip cstate="print" r:embed="rId5"/>
          <a:stretch/>
        </p:blipFill>
        <p:spPr>
          <a:xfrm>
            <a:off x="453092" y="1573590"/>
            <a:ext cx="2573867" cy="1930400"/>
          </a:xfrm>
          <a:prstGeom prst="rect">
            <a:avLst/>
          </a:prstGeom>
        </p:spPr>
      </p:pic>
    </p:spTree>
  </p:cSld>
  <p:clrMapOvr>
    <a:masterClrMapping/>
  </p:clrMapOvr>
  <p:timing>
    <p:tnLst>
      <p:par>
        <p:cTn dur="indefinite" id="1" nodeType="tmRoot" restart="never"/>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overline{n} \cdot \left( \epsilon_0 \overline{E}^a - \epsilon_0 \overline{E}^b \right)= \sigma_s&#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14.875"/>
  <p:tag name="PICTUREFILESIZE" val="4784"/>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frac{d}{dt} \int_S \epsilon E dA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18.875"/>
  <p:tag name="PICTUREFILESIZE" val="3507"/>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C \overline{E} \cdot d\overline{l} =  -\frac{d}{dt} \left( \int_S \overline{B} \cdot d\overline{A} \right)&#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53.875"/>
  <p:tag name="PICTUREFILESIZE" val="7294"/>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overline{B} \cdot d\overline{A} =  0&#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26"/>
  <p:tag name="PICTUREFILESIZE" val="2839"/>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Q_{enclosed}&#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06.875"/>
  <p:tag name="PICTUREFILESIZE" val="244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epsilon_o \overline{E} \cdot d\overline{A} =  \int_V \rho  dV&#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98"/>
  <p:tag name="PICTUREFILESIZE" val="5460"/>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C  \overline{H} \cdot d\overline{l} =  \int_S \overline{J} \cdot d \overline{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90.875"/>
  <p:tag name="PICTUREFILESIZE" val="4651"/>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_{enclosed}&#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99"/>
  <p:tag name="PICTUREFILESIZE" val="1971"/>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H_{inside}\approx&#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87"/>
  <p:tag name="PICTUREFILESIZE" val="2058"/>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C  \overline{H} \cdot d\overline{l} =  \int_S \overline{J} \cdot d \overline{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90.875"/>
  <p:tag name="PICTUREFILESIZE" val="4651"/>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_{enclosed}&#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99"/>
  <p:tag name="PICTUREFILESIZE" val="1971"/>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left( \overline{H}_1 - \overline{H}_2 \right)= \overline{K}&#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53"/>
  <p:tag name="PICTUREFILESIZE" val="2837"/>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C  \overline{H} \cdot d\overline{l} =  \int_S \overline{J} \cdot d \overline{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90.875"/>
  <p:tag name="PICTUREFILESIZE" val="4651"/>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_{enclosed}&#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99"/>
  <p:tag name="PICTUREFILESIZE" val="1971"/>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 H_{inside} = n \, i&#10;$$&#10;\end{document}&#10;"/>
  <p:tag name="FILENAME" val="txp_fig"/>
  <p:tag name="FORMAT" val="pngmono"/>
  <p:tag name="RES" val="600"/>
  <p:tag name="BLEND" val="0"/>
  <p:tag name="TRANSPARENT" val="0"/>
  <p:tag name="TBUG" val="0"/>
  <p:tag name="ALLOWFS" val="0"/>
  <p:tag name="ORIGWIDTH" val="120"/>
  <p:tag name="PICTUREFILESIZE" val="2405"/>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amsmath}&#10;\usepackage{mathrsfs}&#10;\begin{document}&#10;$$&#10; H_{outside} \approx 0&#10;$$&#10;\end{document}&#10;"/>
  <p:tag name="FILENAME" val="txp_fig"/>
  <p:tag name="FORMAT" val="pngmono"/>
  <p:tag name="RES" val="600"/>
  <p:tag name="BLEND" val="0"/>
  <p:tag name="TRANSPARENT" val="0"/>
  <p:tag name="TBUG" val="0"/>
  <p:tag name="ALLOWFS" val="0"/>
  <p:tag name="ORIGWIDTH" val="114"/>
  <p:tag name="PICTUREFILESIZE" val="2482"/>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i&#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7"/>
  <p:tag name="PICTUREFILESIZE" val="372"/>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i&#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7"/>
  <p:tag name="PICTUREFILESIZE" val="372"/>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H_\phi=&#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52"/>
  <p:tag name="PICTUREFILESIZE" val="949"/>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H_\phi=&#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52"/>
  <p:tag name="PICTUREFILESIZE" val="949"/>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H_\phi=&#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52"/>
  <p:tag name="PICTUREFILESIZE" val="949"/>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C  \overline{H} \cdot d\overline{l} =  \int_S \overline{J} \cdot d \overline{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90.875"/>
  <p:tag name="PICTUREFILESIZE" val="4651"/>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left( \overline{H}_1 - \overline{H}_2 \right)= \overline{K}&#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53"/>
  <p:tag name="PICTUREFILESIZE" val="2837"/>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_{enclosed}&#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99"/>
  <p:tag name="PICTUREFILESIZE" val="1971"/>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d = 0.012 \,\rm{meters}&#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68"/>
  <p:tag name="PICTUREFILESIZE" val="2892"/>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h = 0.019 \,\rm{meters}&#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69"/>
  <p:tag name="PICTUREFILESIZE" val="2911"/>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B = 0.5 \,\rm{Tesl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33"/>
  <p:tag name="PICTUREFILESIZE" val="2224"/>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mu_o = 4 \pi \rm{x} 10^{-7} \,\,\left[\rm{\frac{T}{A/m}}\right]&#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11.875"/>
  <p:tag name="PICTUREFILESIZE" val="4194"/>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overline{J_m}&#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8"/>
  <p:tag name="PICTUREFILESIZE" val="770"/>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d = 0.012 \,\rm{meters}&#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68"/>
  <p:tag name="PICTUREFILESIZE" val="2892"/>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h = 0.019 \,\rm{meters}&#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69"/>
  <p:tag name="PICTUREFILESIZE" val="2911"/>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B = 0.5 \,\rm{Tesl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33"/>
  <p:tag name="PICTUREFILESIZE" val="2224"/>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d = 0.012 \,\rm{meters}&#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68"/>
  <p:tag name="PICTUREFILESIZE" val="289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overline{n} \rm{x}&#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4"/>
  <p:tag name="PICTUREFILESIZE" val="808"/>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h = 0.019 \,\rm{meters}&#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69"/>
  <p:tag name="PICTUREFILESIZE" val="2911"/>
</p:tagLst>
</file>

<file path=ppt/tags/tag4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B = 0.5 \,\rm{Tesl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33"/>
  <p:tag name="PICTUREFILESIZE" val="2224"/>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n i =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43.875"/>
  <p:tag name="PICTUREFILESIZE" val="783"/>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mu_o = 4 \pi \rm{x} 10^{-7} \,\,\left[\rm{\frac{T}{A/m}}\right]&#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11.875"/>
  <p:tag name="PICTUREFILESIZE" val="4194"/>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B=\mu_o H = \mu_o n i = 0.5 \, \rm{T}&#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243"/>
  <p:tag name="PICTUREFILESIZE" val="3794"/>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i = \frac{B}{\mu_o} \,\frac{h}{N}&#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85.875"/>
  <p:tag name="PICTUREFILESIZE" val="2553"/>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n=1&#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55"/>
  <p:tag name="PICTUREFILESIZE" val="631"/>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i_{0.5T} \approx&#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67"/>
  <p:tag name="PICTUREFILESIZE" val="1520"/>
</p:tagLst>
</file>

<file path=ppt/tags/tag4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i_{0.5T} \approx&#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67"/>
  <p:tag name="PICTUREFILESIZE" val="1520"/>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i&#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7"/>
  <p:tag name="PICTUREFILESIZE" val="372"/>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left( \overline{H}_1 - \overline{H}_2 \right)= \overline{K}&#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53"/>
  <p:tag name="PICTUREFILESIZE" val="2837"/>
</p:tagLst>
</file>

<file path=ppt/tags/tag5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n=1000&#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93"/>
  <p:tag name="PICTUREFILESIZE" val="1264"/>
</p:tagLst>
</file>

<file path=ppt/tags/tag5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d = 0.012 \,\rm{meters}&#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68"/>
  <p:tag name="PICTUREFILESIZE" val="2892"/>
</p:tagLst>
</file>

<file path=ppt/tags/tag5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h = 0.019 \,\rm{meters}&#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69"/>
  <p:tag name="PICTUREFILESIZE" val="2911"/>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C  \overline{H} \cdot d\overline{l} &#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79"/>
  <p:tag name="PICTUREFILESIZE" val="2060"/>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Q_{enclosed}&#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06.875"/>
  <p:tag name="PICTUREFILESIZE" val="244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epsilon_o \overline{E} \cdot d\overline{A} =  \int_V \rho  dV&#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98"/>
  <p:tag name="PICTUREFILESIZE" val="5460"/>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usepackage{mathrsfs}&#10;\begin{document}&#10;$$&#10;=  \int_S \overline{J} \cdot d \overline{A}&#10;$$&#10;\end{document}&#10;"/>
  <p:tag name="EXTERNALNAME" val="txp_fig"/>
  <p:tag name="BLEND" val="False"/>
  <p:tag name="TRANSPARENT" val="False"/>
  <p:tag name="KEEPFILES" val="False"/>
  <p:tag name="DEBUGPAUSE" val="False"/>
  <p:tag name="RESOLUTION" val="600"/>
  <p:tag name="TIMEOUT" val="(none)"/>
  <p:tag name="BOXWIDTH" val="500"/>
  <p:tag name="BOXHEIGHT" val="560"/>
  <p:tag name="BOXFONT" val="10"/>
  <p:tag name="BOXWRAP" val="False"/>
  <p:tag name="WORKAROUNDTRANSPARENCYBUG" val="False"/>
  <p:tag name="ALLOWFONTSUBSTITUTION" val="False"/>
  <p:tag name="BITMAPFORMAT" val="pngmono"/>
  <p:tag name="ORIGWIDTH" val="105"/>
  <p:tag name="PICTUREFILESIZE" val="2318"/>
</p:tagLst>
</file>

<file path=ppt/theme/theme1.xml><?xml version="1.0" encoding="utf-8"?>
<a:theme xmlns:a="http://schemas.openxmlformats.org/drawingml/2006/main" name="Default Design">
  <a:themeElements>
    <a:clrScheme name="Custom 10">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11217</TotalTime>
  <Words>909</Words>
  <Application>Microsoft Office PowerPoint</Application>
  <PresentationFormat>On-screen Show (4:3)</PresentationFormat>
  <Paragraphs>214</Paragraphs>
  <Slides>24</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Default Design</vt:lpstr>
      <vt:lpstr>1_Default Design</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Ding Dong!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Jeffrey H. Lang</dc:creator>
  <cp:lastModifiedBy>srani7</cp:lastModifiedBy>
  <cp:revision>134</cp:revision>
  <cp:lastPrinted>2010-02-11T06:04:07Z</cp:lastPrinted>
  <dcterms:created xsi:type="dcterms:W3CDTF">2010-02-10T04:05:13Z</dcterms:created>
  <dcterms:modified xsi:type="dcterms:W3CDTF">2012-12-10T13:07:43Z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1764588</vt:lpwstr>
  </property>
  <property fmtid="{D5CDD505-2E9C-101B-9397-08002B2CF9AE}" name="NXPowerLiteSettings" pid="3">
    <vt:lpwstr>F7000400038000</vt:lpwstr>
  </property>
  <property fmtid="{D5CDD505-2E9C-101B-9397-08002B2CF9AE}" name="NXPowerLiteVersion" pid="4">
    <vt:lpwstr>D5.0.8</vt:lpwstr>
  </property>
</Properties>
</file>