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7" r:id="rId2"/>
    <p:sldId id="361" r:id="rId3"/>
    <p:sldId id="369" r:id="rId4"/>
    <p:sldId id="349" r:id="rId5"/>
    <p:sldId id="350" r:id="rId6"/>
    <p:sldId id="375" r:id="rId7"/>
    <p:sldId id="352" r:id="rId8"/>
    <p:sldId id="353" r:id="rId9"/>
    <p:sldId id="370" r:id="rId10"/>
    <p:sldId id="371" r:id="rId11"/>
    <p:sldId id="372" r:id="rId12"/>
    <p:sldId id="357" r:id="rId13"/>
    <p:sldId id="376" r:id="rId14"/>
    <p:sldId id="373" r:id="rId15"/>
    <p:sldId id="368" r:id="rId16"/>
    <p:sldId id="364" r:id="rId17"/>
    <p:sldId id="281" r:id="rId18"/>
    <p:sldId id="317" r:id="rId19"/>
    <p:sldId id="325" r:id="rId20"/>
    <p:sldId id="326" r:id="rId21"/>
    <p:sldId id="346" r:id="rId22"/>
    <p:sldId id="347" r:id="rId23"/>
    <p:sldId id="348" r:id="rId24"/>
    <p:sldId id="367" r:id="rId25"/>
    <p:sldId id="377" r:id="rId26"/>
  </p:sldIdLst>
  <p:sldSz cx="9144000" cy="6858000" type="screen4x3"/>
  <p:notesSz cx="7315200" cy="96012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3D84DB"/>
    <a:srgbClr val="2651CE"/>
    <a:srgbClr val="D3EBED"/>
    <a:srgbClr val="BBE0E3"/>
    <a:srgbClr val="C0C0C0"/>
    <a:srgbClr val="FFFFCC"/>
    <a:srgbClr val="CC00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704" autoAdjust="0"/>
  </p:normalViewPr>
  <p:slideViewPr>
    <p:cSldViewPr snapToGrid="0">
      <p:cViewPr>
        <p:scale>
          <a:sx n="90" d="100"/>
          <a:sy n="90" d="100"/>
        </p:scale>
        <p:origin x="-118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832" y="-114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5200">
              <a:defRPr sz="1200"/>
            </a:lvl1pPr>
          </a:lstStyle>
          <a:p>
            <a:pPr>
              <a:defRPr/>
            </a:pPr>
            <a:r>
              <a:rPr lang="en-US"/>
              <a:t>25 – Birefringence 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/>
            </a:lvl1pPr>
          </a:lstStyle>
          <a:p>
            <a:pPr>
              <a:defRPr/>
            </a:pPr>
            <a:fld id="{9DC6A6B0-6F60-450B-A07C-B5DF5DEDD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  <p:extLst>
      <p:ext uri="{BB962C8B-B14F-4D97-AF65-F5344CB8AC3E}">
        <p14:creationId xmlns:p14="http://schemas.microsoft.com/office/powerpoint/2010/main" xmlns="" val="964657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ABB47C6-6B90-43C2-A8D9-5B513D936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1889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59CFD-F211-4DD1-AA88-DD23666636F0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B1CDA-B577-4149-9DB8-2C01BD6B03E0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8" tIns="48323" rIns="96648" bIns="48323" anchor="b"/>
          <a:lstStyle/>
          <a:p>
            <a:pPr algn="r" defTabSz="965200"/>
            <a:fld id="{CC67ACD2-8400-45CB-922C-3E0479B00A76}" type="slidenum">
              <a:rPr lang="en-US" sz="1200"/>
              <a:pPr algn="r" defTabSz="965200"/>
              <a:t>12</a:t>
            </a:fld>
            <a:endParaRPr lang="en-US" sz="120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48" tIns="48323" rIns="96648" bIns="48323"/>
          <a:lstStyle/>
          <a:p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B84DB-E575-4D2E-BB6A-2621CF4AC09A}" type="slidenum">
              <a:rPr lang="en-US"/>
              <a:pPr/>
              <a:t>13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13C52-A90C-4997-A606-5A75F6F58C50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Shouldn</a:t>
            </a:r>
            <a:r>
              <a:rPr lang="en-US" altLang="en-US" smtClean="0">
                <a:latin typeface="Arial" charset="0"/>
              </a:rPr>
              <a:t>’</a:t>
            </a:r>
            <a:r>
              <a:rPr lang="en-US" smtClean="0">
                <a:latin typeface="Arial" charset="0"/>
              </a:rPr>
              <a:t>t the the answer for case 2 also be s_out=E0^2/(4eta)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78881-8DFF-47A4-8411-6BDFFC55B662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5E4DA-E6A0-4460-A151-BF8B83908C3E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62B47-2943-4BDC-86DC-EA5214C3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2F9EE-32DA-4B22-89A0-B2E643C71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3995A-99E2-475E-916A-8F4C7EDF9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D58F3-00A8-4CDA-BA6D-E64E4A2A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0F8EC-88A0-419C-A994-BC48B6DD3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520CF-4927-4A43-BE1D-1CDC90A95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0D94C-B61C-4A0A-819D-E2EF45EB8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89A28-97B3-418E-8008-476D5481D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CCBF-0E91-4180-988A-8F1250A7C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7F8C-DD61-486A-8EF9-57EB56AF6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3E641-5B0B-46A4-B5E6-6752EAA07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6C9CE47-9107-4A8F-B182-B62236B2D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1.emf"/><Relationship Id="rId11" Type="http://schemas.openxmlformats.org/officeDocument/2006/relationships/image" Target="../media/image53.emf"/><Relationship Id="rId5" Type="http://schemas.openxmlformats.org/officeDocument/2006/relationships/image" Target="../media/image63.png"/><Relationship Id="rId10" Type="http://schemas.openxmlformats.org/officeDocument/2006/relationships/image" Target="../media/image52.emf"/><Relationship Id="rId4" Type="http://schemas.openxmlformats.org/officeDocument/2006/relationships/image" Target="../media/image62.jpeg"/><Relationship Id="rId9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emf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8.emf"/><Relationship Id="rId11" Type="http://schemas.openxmlformats.org/officeDocument/2006/relationships/image" Target="../media/image53.emf"/><Relationship Id="rId5" Type="http://schemas.openxmlformats.org/officeDocument/2006/relationships/image" Target="../media/image67.jpeg"/><Relationship Id="rId10" Type="http://schemas.openxmlformats.org/officeDocument/2006/relationships/image" Target="../media/image52.emf"/><Relationship Id="rId4" Type="http://schemas.openxmlformats.org/officeDocument/2006/relationships/image" Target="../media/image66.jpeg"/><Relationship Id="rId9" Type="http://schemas.openxmlformats.org/officeDocument/2006/relationships/image" Target="../media/image7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25.xml"/><Relationship Id="rId7" Type="http://schemas.openxmlformats.org/officeDocument/2006/relationships/image" Target="../media/image73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80.emf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65.emf"/><Relationship Id="rId4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10" Type="http://schemas.openxmlformats.org/officeDocument/2006/relationships/image" Target="../media/image91.emf"/><Relationship Id="rId4" Type="http://schemas.openxmlformats.org/officeDocument/2006/relationships/image" Target="../media/image85.emf"/><Relationship Id="rId9" Type="http://schemas.openxmlformats.org/officeDocument/2006/relationships/image" Target="../media/image9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9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98.png"/><Relationship Id="rId2" Type="http://schemas.openxmlformats.org/officeDocument/2006/relationships/tags" Target="../tags/tag27.xml"/><Relationship Id="rId16" Type="http://schemas.openxmlformats.org/officeDocument/2006/relationships/image" Target="../media/image102.jpe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97.png"/><Relationship Id="rId5" Type="http://schemas.openxmlformats.org/officeDocument/2006/relationships/tags" Target="../tags/tag30.xml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tags" Target="../tags/tag29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07.png"/><Relationship Id="rId18" Type="http://schemas.openxmlformats.org/officeDocument/2006/relationships/image" Target="../media/image112.emf"/><Relationship Id="rId3" Type="http://schemas.openxmlformats.org/officeDocument/2006/relationships/tags" Target="../tags/tag35.xml"/><Relationship Id="rId21" Type="http://schemas.openxmlformats.org/officeDocument/2006/relationships/image" Target="../media/image115.em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11.jpeg"/><Relationship Id="rId2" Type="http://schemas.openxmlformats.org/officeDocument/2006/relationships/tags" Target="../tags/tag34.xml"/><Relationship Id="rId16" Type="http://schemas.openxmlformats.org/officeDocument/2006/relationships/image" Target="../media/image110.png"/><Relationship Id="rId20" Type="http://schemas.openxmlformats.org/officeDocument/2006/relationships/image" Target="../media/image114.emf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06.emf"/><Relationship Id="rId5" Type="http://schemas.openxmlformats.org/officeDocument/2006/relationships/tags" Target="../tags/tag37.xml"/><Relationship Id="rId15" Type="http://schemas.openxmlformats.org/officeDocument/2006/relationships/image" Target="../media/image109.png"/><Relationship Id="rId10" Type="http://schemas.openxmlformats.org/officeDocument/2006/relationships/image" Target="../media/image105.emf"/><Relationship Id="rId19" Type="http://schemas.openxmlformats.org/officeDocument/2006/relationships/image" Target="../media/image113.emf"/><Relationship Id="rId4" Type="http://schemas.openxmlformats.org/officeDocument/2006/relationships/tags" Target="../tags/tag36.xml"/><Relationship Id="rId9" Type="http://schemas.openxmlformats.org/officeDocument/2006/relationships/image" Target="../media/image104.emf"/><Relationship Id="rId1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8.em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hyperlink" Target="http://www.flickr.com/photos/arenamontanus/2756010517/" TargetMode="Externa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44.xml"/><Relationship Id="rId7" Type="http://schemas.openxmlformats.org/officeDocument/2006/relationships/image" Target="../media/image123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22.jpeg"/><Relationship Id="rId11" Type="http://schemas.openxmlformats.org/officeDocument/2006/relationships/image" Target="../media/image8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4" Type="http://schemas.openxmlformats.org/officeDocument/2006/relationships/tags" Target="../tags/tag45.xml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25.png"/><Relationship Id="rId7" Type="http://schemas.openxmlformats.org/officeDocument/2006/relationships/image" Target="../media/image56.emf"/><Relationship Id="rId12" Type="http://schemas.openxmlformats.org/officeDocument/2006/relationships/image" Target="../media/image13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55.emf"/><Relationship Id="rId11" Type="http://schemas.openxmlformats.org/officeDocument/2006/relationships/image" Target="../media/image129.emf"/><Relationship Id="rId5" Type="http://schemas.openxmlformats.org/officeDocument/2006/relationships/image" Target="../media/image128.jpeg"/><Relationship Id="rId10" Type="http://schemas.openxmlformats.org/officeDocument/2006/relationships/image" Target="../media/image53.emf"/><Relationship Id="rId4" Type="http://schemas.openxmlformats.org/officeDocument/2006/relationships/image" Target="../media/image127.emf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132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23.jpeg"/><Relationship Id="rId5" Type="http://schemas.openxmlformats.org/officeDocument/2006/relationships/image" Target="../media/image131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55.emf"/><Relationship Id="rId7" Type="http://schemas.openxmlformats.org/officeDocument/2006/relationships/image" Target="../media/image53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136.emf"/><Relationship Id="rId5" Type="http://schemas.openxmlformats.org/officeDocument/2006/relationships/image" Target="../media/image57.emf"/><Relationship Id="rId10" Type="http://schemas.openxmlformats.org/officeDocument/2006/relationships/image" Target="../media/image135.emf"/><Relationship Id="rId4" Type="http://schemas.openxmlformats.org/officeDocument/2006/relationships/image" Target="../media/image56.emf"/><Relationship Id="rId9" Type="http://schemas.openxmlformats.org/officeDocument/2006/relationships/image" Target="../media/image1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terms" TargetMode="External"/><Relationship Id="rId2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png"/><Relationship Id="rId1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png"/><Relationship Id="rId17" Type="http://schemas.openxmlformats.org/officeDocument/2006/relationships/image" Target="../media/image13.emf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image" Target="../media/image11.png"/><Relationship Id="rId10" Type="http://schemas.openxmlformats.org/officeDocument/2006/relationships/image" Target="../media/image6.gif"/><Relationship Id="rId19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3" Type="http://schemas.openxmlformats.org/officeDocument/2006/relationships/tags" Target="../tags/tag1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5.xml"/><Relationship Id="rId7" Type="http://schemas.openxmlformats.org/officeDocument/2006/relationships/image" Target="../media/image43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emf"/><Relationship Id="rId3" Type="http://schemas.openxmlformats.org/officeDocument/2006/relationships/tags" Target="../tags/tag18.xml"/><Relationship Id="rId7" Type="http://schemas.openxmlformats.org/officeDocument/2006/relationships/image" Target="../media/image43.jpeg"/><Relationship Id="rId12" Type="http://schemas.openxmlformats.org/officeDocument/2006/relationships/image" Target="../media/image49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2.jpeg"/><Relationship Id="rId11" Type="http://schemas.openxmlformats.org/officeDocument/2006/relationships/image" Target="../media/image48.emf"/><Relationship Id="rId5" Type="http://schemas.openxmlformats.org/officeDocument/2006/relationships/image" Target="../media/image46.png"/><Relationship Id="rId10" Type="http://schemas.openxmlformats.org/officeDocument/2006/relationships/image" Target="../media/image47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452813" y="914400"/>
            <a:ext cx="2343150" cy="6048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28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Birefringence</a:t>
            </a:r>
            <a:endParaRPr lang="en-US" sz="2400" i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828800" y="2438400"/>
            <a:ext cx="60198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400" dirty="0"/>
              <a:t>	 </a:t>
            </a:r>
            <a:r>
              <a:rPr lang="en-US" sz="2400" u="sng" dirty="0"/>
              <a:t>Outline</a:t>
            </a:r>
            <a:endParaRPr lang="en-US" sz="3200" u="sng" dirty="0"/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US" sz="2400" dirty="0"/>
              <a:t> Polarized Light (Linear &amp; Circular) 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Birefringent</a:t>
            </a:r>
            <a:r>
              <a:rPr lang="en-US" sz="2400" dirty="0"/>
              <a:t> Materials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dirty="0"/>
              <a:t> Quarter-Wave Plate &amp; Half-Wave Plate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438400" y="5802313"/>
            <a:ext cx="363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Reading: Ch 8.5 in Kong and Shen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842125" cy="762000"/>
          </a:xfrm>
        </p:spPr>
        <p:txBody>
          <a:bodyPr/>
          <a:lstStyle/>
          <a:p>
            <a:pPr algn="l" eaLnBrk="1" hangingPunct="1"/>
            <a:r>
              <a:rPr lang="en-US" sz="2400" i="1" u="sng" smtClean="0">
                <a:solidFill>
                  <a:schemeClr val="tx1"/>
                </a:solidFill>
                <a:latin typeface="Trebuchet MS" pitchFamily="34" charset="0"/>
              </a:rPr>
              <a:t>Right vs. Left Circular (or Helical) Polarization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685800" y="3886200"/>
            <a:ext cx="3733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Here, the complex amplitude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of the </a:t>
            </a:r>
            <a:r>
              <a:rPr lang="en-US" sz="1600" i="1">
                <a:latin typeface="Times New Roman" pitchFamily="18" charset="0"/>
              </a:rPr>
              <a:t>x</a:t>
            </a:r>
            <a:r>
              <a:rPr lang="en-US" sz="1600"/>
              <a:t>-component is </a:t>
            </a:r>
            <a:r>
              <a:rPr lang="en-US" sz="1600">
                <a:solidFill>
                  <a:srgbClr val="CC0000"/>
                </a:solidFill>
              </a:rPr>
              <a:t>+</a:t>
            </a:r>
            <a:r>
              <a:rPr lang="en-US" sz="1600" b="1" i="1">
                <a:solidFill>
                  <a:srgbClr val="CC0000"/>
                </a:solidFill>
                <a:latin typeface="Times New Roman" pitchFamily="18" charset="0"/>
              </a:rPr>
              <a:t>j</a:t>
            </a:r>
            <a:r>
              <a:rPr lang="en-US" sz="1600"/>
              <a:t> times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the complex amplitude of the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i="1">
                <a:latin typeface="Times New Roman" pitchFamily="18" charset="0"/>
              </a:rPr>
              <a:t>y</a:t>
            </a:r>
            <a:r>
              <a:rPr lang="en-US" sz="1600"/>
              <a:t>-component.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6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So the components are always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>
                <a:solidFill>
                  <a:srgbClr val="2E6CD0"/>
                </a:solidFill>
              </a:rPr>
              <a:t>90 </a:t>
            </a:r>
            <a:r>
              <a:rPr lang="en-US" sz="1600" b="1">
                <a:solidFill>
                  <a:srgbClr val="2E6CD0"/>
                </a:solidFill>
                <a:latin typeface="Calibri" pitchFamily="34" charset="0"/>
              </a:rPr>
              <a:t> ͦ out of phase, but in the other direction</a:t>
            </a:r>
            <a:endParaRPr lang="en-US" sz="200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133975" y="1468438"/>
            <a:ext cx="3235325" cy="272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5438775" y="2911475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rot="-5400000">
            <a:off x="5772150" y="2935288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6092825" y="2101850"/>
            <a:ext cx="115888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Oval 10"/>
          <p:cNvSpPr>
            <a:spLocks noChangeArrowheads="1"/>
          </p:cNvSpPr>
          <p:nvPr/>
        </p:nvSpPr>
        <p:spPr bwMode="auto">
          <a:xfrm>
            <a:off x="6000750" y="2197100"/>
            <a:ext cx="1447800" cy="1447800"/>
          </a:xfrm>
          <a:prstGeom prst="ellipse">
            <a:avLst/>
          </a:prstGeom>
          <a:noFill/>
          <a:ln w="38100">
            <a:solidFill>
              <a:srgbClr val="3D84D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11"/>
          <p:cNvSpPr>
            <a:spLocks noChangeArrowheads="1"/>
          </p:cNvSpPr>
          <p:nvPr/>
        </p:nvSpPr>
        <p:spPr bwMode="auto">
          <a:xfrm rot="7082744" flipH="1" flipV="1">
            <a:off x="6930231" y="2172494"/>
            <a:ext cx="276225" cy="242888"/>
          </a:xfrm>
          <a:prstGeom prst="triangle">
            <a:avLst>
              <a:gd name="adj" fmla="val 50000"/>
            </a:avLst>
          </a:prstGeom>
          <a:solidFill>
            <a:srgbClr val="3D84DB"/>
          </a:solidFill>
          <a:ln w="952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V="1">
            <a:off x="5410200" y="29718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5105400" y="1231900"/>
            <a:ext cx="1692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E-field variation over time </a:t>
            </a:r>
            <a:br>
              <a:rPr lang="en-US" sz="1600"/>
            </a:br>
            <a:r>
              <a:rPr lang="en-US" sz="1600"/>
              <a:t>(at </a:t>
            </a:r>
            <a:r>
              <a:rPr lang="en-US" sz="1600" b="1" i="1">
                <a:latin typeface="Times New Roman" pitchFamily="18" charset="0"/>
              </a:rPr>
              <a:t>z </a:t>
            </a:r>
            <a:r>
              <a:rPr lang="en-US" sz="1600" b="1">
                <a:latin typeface="Times New Roman" pitchFamily="18" charset="0"/>
              </a:rPr>
              <a:t>= 0</a:t>
            </a:r>
            <a:r>
              <a:rPr lang="en-US" sz="1600"/>
              <a:t>)</a:t>
            </a: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936625" y="2133600"/>
            <a:ext cx="325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… or, more generally,</a:t>
            </a:r>
          </a:p>
        </p:txBody>
      </p:sp>
      <p:pic>
        <p:nvPicPr>
          <p:cNvPr id="11277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092950" y="1752600"/>
            <a:ext cx="1284288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59313" y="3657600"/>
            <a:ext cx="1885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Line 21"/>
          <p:cNvSpPr>
            <a:spLocks noChangeShapeType="1"/>
          </p:cNvSpPr>
          <p:nvPr/>
        </p:nvSpPr>
        <p:spPr bwMode="auto">
          <a:xfrm flipH="1">
            <a:off x="6858000" y="1981200"/>
            <a:ext cx="21748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4648200" y="4800600"/>
            <a:ext cx="44148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The resulting E-field rotates</a:t>
            </a:r>
          </a:p>
          <a:p>
            <a:r>
              <a:rPr lang="en-US" sz="1600" b="1"/>
              <a:t>clockwise</a:t>
            </a:r>
            <a:r>
              <a:rPr lang="en-US" sz="1600"/>
              <a:t> around the </a:t>
            </a:r>
          </a:p>
          <a:p>
            <a:r>
              <a:rPr lang="en-US" sz="1600"/>
              <a:t>propagation-vector </a:t>
            </a:r>
            <a:br>
              <a:rPr lang="en-US" sz="1600"/>
            </a:br>
            <a:r>
              <a:rPr lang="en-US" sz="1600"/>
              <a:t>(looking along </a:t>
            </a:r>
            <a:r>
              <a:rPr lang="en-US" sz="1600" i="1"/>
              <a:t>z-axis</a:t>
            </a:r>
            <a:r>
              <a:rPr lang="en-US" sz="1600"/>
              <a:t>).</a:t>
            </a:r>
          </a:p>
          <a:p>
            <a:endParaRPr lang="en-US" sz="1600"/>
          </a:p>
          <a:p>
            <a:r>
              <a:rPr lang="en-US" sz="1600"/>
              <a:t>If projected on a constant z plane the E-field vector would rotate </a:t>
            </a:r>
            <a:r>
              <a:rPr lang="en-US" sz="1600" b="1"/>
              <a:t>counterclockwise !!!</a:t>
            </a:r>
          </a:p>
        </p:txBody>
      </p:sp>
      <p:pic>
        <p:nvPicPr>
          <p:cNvPr id="11281" name="Picture 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2004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2667000"/>
            <a:ext cx="4051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28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1524000"/>
            <a:ext cx="355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3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1143000"/>
            <a:ext cx="383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30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4800" y="2743200"/>
            <a:ext cx="177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31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1676400"/>
            <a:ext cx="165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/>
      <p:bldP spid="211982" grpId="0"/>
      <p:bldP spid="2119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solidFill>
                  <a:schemeClr val="tx1"/>
                </a:solidFill>
                <a:latin typeface="Trebuchet MS" pitchFamily="34" charset="0"/>
              </a:rPr>
              <a:t>Unequal arbitrary-relative-phase components yield </a:t>
            </a:r>
            <a:r>
              <a:rPr lang="en-US" sz="2800" b="1" i="1" u="sng" smtClean="0">
                <a:solidFill>
                  <a:srgbClr val="2E6CD0"/>
                </a:solidFill>
              </a:rPr>
              <a:t>elliptical polarization</a:t>
            </a:r>
            <a:endParaRPr lang="en-US" sz="2800" b="1" i="1" u="sng" smtClean="0">
              <a:solidFill>
                <a:srgbClr val="CC0000"/>
              </a:solidFill>
              <a:latin typeface="Trebuchet MS" pitchFamily="34" charset="0"/>
            </a:endParaRP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5638800" y="4572000"/>
            <a:ext cx="2971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The resulting E-field can rotate clockwise or counter-clockwise around the k-vector (looking along k).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51463" y="1687513"/>
            <a:ext cx="3235325" cy="2636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5656263" y="313055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rot="-5400000">
            <a:off x="5989638" y="3154363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6310313" y="2320925"/>
            <a:ext cx="3048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Oval 10"/>
          <p:cNvSpPr>
            <a:spLocks noChangeArrowheads="1"/>
          </p:cNvSpPr>
          <p:nvPr/>
        </p:nvSpPr>
        <p:spPr bwMode="auto">
          <a:xfrm rot="-2379104">
            <a:off x="5942013" y="2752725"/>
            <a:ext cx="1984375" cy="795338"/>
          </a:xfrm>
          <a:prstGeom prst="ellipse">
            <a:avLst/>
          </a:prstGeom>
          <a:noFill/>
          <a:ln w="38100">
            <a:solidFill>
              <a:srgbClr val="2651C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AutoShape 11"/>
          <p:cNvSpPr>
            <a:spLocks noChangeArrowheads="1"/>
          </p:cNvSpPr>
          <p:nvPr/>
        </p:nvSpPr>
        <p:spPr bwMode="auto">
          <a:xfrm rot="2986711">
            <a:off x="7133431" y="3248819"/>
            <a:ext cx="276225" cy="242888"/>
          </a:xfrm>
          <a:prstGeom prst="triangle">
            <a:avLst>
              <a:gd name="adj" fmla="val 50000"/>
            </a:avLst>
          </a:prstGeom>
          <a:solidFill>
            <a:srgbClr val="2651CE"/>
          </a:solidFill>
          <a:ln w="9525">
            <a:solidFill>
              <a:srgbClr val="2651C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12"/>
          <p:cNvSpPr txBox="1">
            <a:spLocks noChangeArrowheads="1"/>
          </p:cNvSpPr>
          <p:nvPr/>
        </p:nvSpPr>
        <p:spPr bwMode="auto">
          <a:xfrm>
            <a:off x="671513" y="2509838"/>
            <a:ext cx="1217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where</a:t>
            </a:r>
          </a:p>
        </p:txBody>
      </p:sp>
      <p:sp>
        <p:nvSpPr>
          <p:cNvPr id="12299" name="Text Box 13"/>
          <p:cNvSpPr txBox="1">
            <a:spLocks noChangeArrowheads="1"/>
          </p:cNvSpPr>
          <p:nvPr/>
        </p:nvSpPr>
        <p:spPr bwMode="auto">
          <a:xfrm>
            <a:off x="5318125" y="1524000"/>
            <a:ext cx="1692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E-field variation over time </a:t>
            </a:r>
            <a:br>
              <a:rPr lang="en-US" sz="1600"/>
            </a:br>
            <a:r>
              <a:rPr lang="en-US" sz="1600"/>
              <a:t>(and space)</a:t>
            </a: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936625" y="3138488"/>
            <a:ext cx="3254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… or, more generally,</a:t>
            </a:r>
          </a:p>
        </p:txBody>
      </p:sp>
      <p:pic>
        <p:nvPicPr>
          <p:cNvPr id="215057" name="Picture 1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93888" y="5367338"/>
            <a:ext cx="1460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968375" y="5334000"/>
            <a:ext cx="4137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… where                          are arbitrary</a:t>
            </a:r>
          </a:p>
          <a:p>
            <a:r>
              <a:rPr lang="en-US" sz="1600"/>
              <a:t>complex amplitudes</a:t>
            </a:r>
          </a:p>
        </p:txBody>
      </p:sp>
      <p:pic>
        <p:nvPicPr>
          <p:cNvPr id="12303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616200"/>
            <a:ext cx="1447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981200"/>
            <a:ext cx="4216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524000"/>
            <a:ext cx="3721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3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" y="3581400"/>
            <a:ext cx="3898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4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43434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9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53400" y="2971800"/>
            <a:ext cx="177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30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34200" y="1752600"/>
            <a:ext cx="165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/>
      <p:bldP spid="215054" grpId="0"/>
      <p:bldP spid="2150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228850" y="1276350"/>
            <a:ext cx="81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Left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210300" y="1276350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Right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2257425" y="152400"/>
            <a:ext cx="462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Sinusoidal Uniform Plane Waves</a:t>
            </a: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3543300" y="1319213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IEEE Definitions:</a:t>
            </a:r>
          </a:p>
        </p:txBody>
      </p:sp>
      <p:pic>
        <p:nvPicPr>
          <p:cNvPr id="13318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14888" y="6278563"/>
            <a:ext cx="419893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914400"/>
            <a:ext cx="5756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79400" y="6278563"/>
            <a:ext cx="4216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" descr="Circ_WaveSum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43538" y="1768475"/>
            <a:ext cx="25717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" descr="Circ_WaveSum2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1708150"/>
            <a:ext cx="27320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L_pol_side.gif">
            <a:hlinkClick r:id="" action="ppaction://media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8138" y="4275138"/>
            <a:ext cx="1609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R_Pol_side.gif">
            <a:hlinkClick r:id="" action="ppaction://media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9138" y="404971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title"/>
          </p:nvPr>
        </p:nvSpPr>
        <p:spPr>
          <a:xfrm>
            <a:off x="425301" y="76200"/>
            <a:ext cx="7955111" cy="838200"/>
          </a:xfrm>
        </p:spPr>
        <p:txBody>
          <a:bodyPr/>
          <a:lstStyle/>
          <a:p>
            <a:pPr eaLnBrk="1" hangingPunct="1"/>
            <a:r>
              <a:rPr lang="en-GB" sz="2400" i="1" u="sng" dirty="0" smtClean="0">
                <a:solidFill>
                  <a:schemeClr val="bg2"/>
                </a:solidFill>
                <a:latin typeface="Trebuchet MS" pitchFamily="34" charset="0"/>
              </a:rPr>
              <a:t>A linearly polarized wave can be represented</a:t>
            </a:r>
            <a:br>
              <a:rPr lang="en-GB" sz="2400" i="1" u="sng" dirty="0" smtClean="0">
                <a:solidFill>
                  <a:schemeClr val="bg2"/>
                </a:solidFill>
                <a:latin typeface="Trebuchet MS" pitchFamily="34" charset="0"/>
              </a:rPr>
            </a:br>
            <a:r>
              <a:rPr lang="en-GB" sz="2400" i="1" u="sng" dirty="0" smtClean="0">
                <a:solidFill>
                  <a:schemeClr val="bg2"/>
                </a:solidFill>
                <a:latin typeface="Trebuchet MS" pitchFamily="34" charset="0"/>
              </a:rPr>
              <a:t>as a sum of two circularly polarized waves</a:t>
            </a:r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7924800" y="3200400"/>
            <a:ext cx="838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3" name="Picture 15" descr="CircularPola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1371600"/>
            <a:ext cx="40719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6" descr="CircularPola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181600" y="1371600"/>
            <a:ext cx="40719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7" descr="Circ_Polar_side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724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8" descr="Circ_Polar_side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800600" y="4724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 rot="1150558">
            <a:off x="-422256" y="835130"/>
            <a:ext cx="3182349" cy="4267200"/>
          </a:xfrm>
          <a:prstGeom prst="rect">
            <a:avLst/>
          </a:prstGeom>
          <a:gradFill flip="none" rotWithShape="1">
            <a:gsLst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 rot="20449442" flipH="1">
            <a:off x="6263513" y="861470"/>
            <a:ext cx="3182349" cy="4267200"/>
          </a:xfrm>
          <a:prstGeom prst="rect">
            <a:avLst/>
          </a:prstGeom>
          <a:gradFill flip="none" rotWithShape="1">
            <a:gsLst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78075" y="4651375"/>
            <a:ext cx="1854200" cy="1811338"/>
            <a:chOff x="2143464" y="4180503"/>
            <a:chExt cx="2362200" cy="2743200"/>
          </a:xfrm>
        </p:grpSpPr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3286138" y="4180503"/>
              <a:ext cx="0" cy="274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2143464" y="5553305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725988" y="4646613"/>
            <a:ext cx="1854200" cy="1812925"/>
            <a:chOff x="2143464" y="4180503"/>
            <a:chExt cx="2362200" cy="2743200"/>
          </a:xfrm>
        </p:grpSpPr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3286137" y="4180503"/>
              <a:ext cx="0" cy="274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2143464" y="5552102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GB" sz="2400" i="1" u="sng" smtClean="0">
                <a:solidFill>
                  <a:schemeClr val="tx1"/>
                </a:solidFill>
                <a:latin typeface="Trebuchet MS" pitchFamily="34" charset="0"/>
              </a:rPr>
              <a:t>A linearly polarized wave can be represented</a:t>
            </a:r>
            <a:br>
              <a:rPr lang="en-GB" sz="2400" i="1" u="sng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2400" i="1" u="sng" smtClean="0">
                <a:solidFill>
                  <a:schemeClr val="tx1"/>
                </a:solidFill>
                <a:latin typeface="Trebuchet MS" pitchFamily="34" charset="0"/>
              </a:rPr>
              <a:t>as a sum of two circularly polarized waves</a:t>
            </a:r>
          </a:p>
        </p:txBody>
      </p:sp>
      <p:sp>
        <p:nvSpPr>
          <p:cNvPr id="14339" name="AutoShape 10"/>
          <p:cNvSpPr>
            <a:spLocks/>
          </p:cNvSpPr>
          <p:nvPr/>
        </p:nvSpPr>
        <p:spPr bwMode="auto">
          <a:xfrm rot="-5400000">
            <a:off x="2438400" y="609600"/>
            <a:ext cx="304800" cy="3810000"/>
          </a:xfrm>
          <a:prstGeom prst="leftBrace">
            <a:avLst>
              <a:gd name="adj1" fmla="val 10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AutoShape 11"/>
          <p:cNvSpPr>
            <a:spLocks/>
          </p:cNvSpPr>
          <p:nvPr/>
        </p:nvSpPr>
        <p:spPr bwMode="auto">
          <a:xfrm rot="-5400000">
            <a:off x="6858000" y="609600"/>
            <a:ext cx="304800" cy="3810000"/>
          </a:xfrm>
          <a:prstGeom prst="leftBrace">
            <a:avLst>
              <a:gd name="adj1" fmla="val 10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Line 12"/>
          <p:cNvSpPr>
            <a:spLocks noChangeShapeType="1"/>
          </p:cNvSpPr>
          <p:nvPr/>
        </p:nvSpPr>
        <p:spPr bwMode="auto">
          <a:xfrm>
            <a:off x="7010400" y="2667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2590800" y="2667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04975" y="3962400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CIRCULAR</a:t>
            </a:r>
          </a:p>
        </p:txBody>
      </p: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4489450" y="3962400"/>
            <a:ext cx="773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LINEAR</a:t>
            </a:r>
          </a:p>
        </p:txBody>
      </p:sp>
      <p:sp>
        <p:nvSpPr>
          <p:cNvPr id="14345" name="Text Box 16"/>
          <p:cNvSpPr txBox="1">
            <a:spLocks noChangeArrowheads="1"/>
          </p:cNvSpPr>
          <p:nvPr/>
        </p:nvSpPr>
        <p:spPr bwMode="auto">
          <a:xfrm>
            <a:off x="7077075" y="3962400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CIRCULAR</a:t>
            </a:r>
          </a:p>
        </p:txBody>
      </p:sp>
      <p:pic>
        <p:nvPicPr>
          <p:cNvPr id="14346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24000"/>
            <a:ext cx="359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981200"/>
            <a:ext cx="355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7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828800"/>
            <a:ext cx="355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447800"/>
            <a:ext cx="383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" descr="Circ_Polar_side_Add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9338" y="4359275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2" descr="Circ_Polar_side_Add1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5513" y="4359275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3" descr="Circ_Polar_side_Add2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2375" y="43815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1295400" y="152400"/>
            <a:ext cx="679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Polarizers for Linear and Circular Polarizations</a:t>
            </a:r>
          </a:p>
        </p:txBody>
      </p:sp>
      <p:sp>
        <p:nvSpPr>
          <p:cNvPr id="15363" name="TextBox 8"/>
          <p:cNvSpPr txBox="1">
            <a:spLocks noChangeArrowheads="1"/>
          </p:cNvSpPr>
          <p:nvPr/>
        </p:nvSpPr>
        <p:spPr bwMode="auto">
          <a:xfrm>
            <a:off x="1854200" y="6354763"/>
            <a:ext cx="5707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What is the average power at the input and output? </a:t>
            </a: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762000" y="2428875"/>
            <a:ext cx="3276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CASE 1:</a:t>
            </a:r>
          </a:p>
          <a:p>
            <a:endParaRPr lang="en-US"/>
          </a:p>
          <a:p>
            <a:r>
              <a:rPr lang="en-US"/>
              <a:t>Linearly polarized light with magnitude     oriented 45</a:t>
            </a:r>
            <a:r>
              <a:rPr lang="en-US" baseline="30000"/>
              <a:t>o</a:t>
            </a:r>
            <a:r>
              <a:rPr lang="en-US"/>
              <a:t> with respect to the x-axis.</a:t>
            </a:r>
          </a:p>
        </p:txBody>
      </p: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5197475" y="4448175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Wire grid polarizer</a:t>
            </a:r>
          </a:p>
        </p:txBody>
      </p:sp>
      <p:sp>
        <p:nvSpPr>
          <p:cNvPr id="15366" name="TextBox 38"/>
          <p:cNvSpPr txBox="1">
            <a:spLocks noChangeArrowheads="1"/>
          </p:cNvSpPr>
          <p:nvPr/>
        </p:nvSpPr>
        <p:spPr bwMode="auto">
          <a:xfrm>
            <a:off x="5292725" y="2635250"/>
            <a:ext cx="3276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CASE 2:</a:t>
            </a:r>
          </a:p>
          <a:p>
            <a:endParaRPr lang="en-US"/>
          </a:p>
          <a:p>
            <a:r>
              <a:rPr lang="en-US"/>
              <a:t>Circularly polarized light with magnitude     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71563" y="4994275"/>
            <a:ext cx="23622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536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609600"/>
            <a:ext cx="3873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1675" y="3336925"/>
            <a:ext cx="273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2875" y="3540125"/>
            <a:ext cx="273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8575" y="4208463"/>
            <a:ext cx="13049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488926">
            <a:off x="3619500" y="3716338"/>
            <a:ext cx="4286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488926" flipH="1">
            <a:off x="4929188" y="3706813"/>
            <a:ext cx="4286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488926" flipH="1">
            <a:off x="3476625" y="5422900"/>
            <a:ext cx="4286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488926">
            <a:off x="5122863" y="5403850"/>
            <a:ext cx="4286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4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0638" y="4048125"/>
            <a:ext cx="1727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59"/>
          <p:cNvSpPr/>
          <p:nvPr/>
        </p:nvSpPr>
        <p:spPr>
          <a:xfrm>
            <a:off x="1050925" y="3962400"/>
            <a:ext cx="23622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278563" y="5527675"/>
            <a:ext cx="2362200" cy="628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5379" name="Picture 7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41488" y="5957888"/>
            <a:ext cx="1841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1473200" y="5892800"/>
            <a:ext cx="2316163" cy="568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5381" name="Picture 8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62613" y="5856288"/>
            <a:ext cx="1841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5557838" y="5811838"/>
            <a:ext cx="2362200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5383" name="Picture 9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50" y="4108450"/>
            <a:ext cx="13843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396038" y="4008438"/>
            <a:ext cx="2362200" cy="628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 animBg="1"/>
      <p:bldP spid="61" grpId="0" animBg="1"/>
      <p:bldP spid="57" grpId="0" animBg="1"/>
      <p:bldP spid="56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1066800" y="152400"/>
            <a:ext cx="678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 u="sng">
                <a:solidFill>
                  <a:schemeClr val="tx2"/>
                </a:solidFill>
                <a:latin typeface="Arial" charset="0"/>
              </a:rPr>
              <a:t>Today</a:t>
            </a:r>
            <a:r>
              <a:rPr lang="ja-JP" altLang="en-US" sz="4000" u="sng">
                <a:solidFill>
                  <a:schemeClr val="tx2"/>
                </a:solidFill>
                <a:latin typeface="Arial" charset="0"/>
              </a:rPr>
              <a:t>’</a:t>
            </a:r>
            <a:r>
              <a:rPr lang="en-US" altLang="ja-JP" sz="4000" u="sng">
                <a:solidFill>
                  <a:schemeClr val="tx2"/>
                </a:solidFill>
                <a:latin typeface="Arial" charset="0"/>
              </a:rPr>
              <a:t>s Culture Moment</a:t>
            </a:r>
            <a:endParaRPr lang="en-US" sz="4000" u="sng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6877050" y="3392488"/>
            <a:ext cx="1533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vision</a:t>
            </a:r>
          </a:p>
        </p:txBody>
      </p:sp>
      <p:sp>
        <p:nvSpPr>
          <p:cNvPr id="16388" name="TextBox 12"/>
          <p:cNvSpPr txBox="1">
            <a:spLocks noChangeArrowheads="1"/>
          </p:cNvSpPr>
          <p:nvPr/>
        </p:nvSpPr>
        <p:spPr bwMode="auto">
          <a:xfrm>
            <a:off x="1041400" y="3119438"/>
            <a:ext cx="2622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 is in the public domain.</a:t>
            </a: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19200"/>
            <a:ext cx="3505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58360" y="2682003"/>
            <a:ext cx="244348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2Lef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1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3D</a:t>
            </a: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77800"/>
            <a:ext cx="83343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598863"/>
            <a:ext cx="3471862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8688" y="955675"/>
            <a:ext cx="49276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981200" y="259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274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/>
              <a:t>The molecular </a:t>
            </a:r>
            <a:br>
              <a:rPr lang="en-US" sz="2000"/>
            </a:br>
            <a:r>
              <a:rPr lang="en-US" sz="2000"/>
              <a:t>"spring constant" can be different for different directions</a:t>
            </a:r>
            <a:endParaRPr lang="en-US" sz="2400"/>
          </a:p>
        </p:txBody>
      </p:sp>
      <p:pic>
        <p:nvPicPr>
          <p:cNvPr id="17413" name="Picture 3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311900" y="915988"/>
            <a:ext cx="1066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495675" y="5284788"/>
            <a:ext cx="1054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696200" y="4724400"/>
            <a:ext cx="1079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022725" y="506730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791200" y="990600"/>
            <a:ext cx="1270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305800" y="4191000"/>
            <a:ext cx="1524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9" name="Group 36"/>
          <p:cNvGrpSpPr>
            <a:grpSpLocks/>
          </p:cNvGrpSpPr>
          <p:nvPr/>
        </p:nvGrpSpPr>
        <p:grpSpPr bwMode="auto">
          <a:xfrm>
            <a:off x="685800" y="4343400"/>
            <a:ext cx="2438400" cy="1465263"/>
            <a:chOff x="432" y="2736"/>
            <a:chExt cx="1536" cy="923"/>
          </a:xfrm>
        </p:grpSpPr>
        <p:pic>
          <p:nvPicPr>
            <p:cNvPr id="17421" name="Picture 21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81" y="2817"/>
              <a:ext cx="728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432" y="2736"/>
              <a:ext cx="1536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If                   ,</a:t>
              </a:r>
            </a:p>
            <a:p>
              <a:pPr algn="ctr"/>
              <a:r>
                <a:rPr lang="en-US"/>
                <a:t>then the material has a single optics axis and is called</a:t>
              </a:r>
            </a:p>
            <a:p>
              <a:pPr algn="ctr"/>
              <a:r>
                <a:rPr lang="en-US" b="1">
                  <a:solidFill>
                    <a:srgbClr val="2651CE"/>
                  </a:solidFill>
                </a:rPr>
                <a:t>uniaxial</a:t>
              </a:r>
              <a:r>
                <a:rPr lang="en-US"/>
                <a:t> crystal</a:t>
              </a:r>
            </a:p>
          </p:txBody>
        </p:sp>
      </p:grpSp>
      <p:sp>
        <p:nvSpPr>
          <p:cNvPr id="17420" name="Rectangle 38"/>
          <p:cNvSpPr>
            <a:spLocks noChangeArrowheads="1"/>
          </p:cNvSpPr>
          <p:nvPr/>
        </p:nvSpPr>
        <p:spPr bwMode="auto">
          <a:xfrm>
            <a:off x="3405188" y="228600"/>
            <a:ext cx="299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Anisotropic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8"/>
          <a:srcRect l="9756"/>
          <a:stretch>
            <a:fillRect/>
          </a:stretch>
        </p:blipFill>
        <p:spPr bwMode="auto">
          <a:xfrm>
            <a:off x="4572000" y="2886075"/>
            <a:ext cx="40433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/>
          </p:cNvPicPr>
          <p:nvPr/>
        </p:nvPicPr>
        <p:blipFill>
          <a:blip r:embed="rId9"/>
          <a:srcRect r="21246"/>
          <a:stretch>
            <a:fillRect/>
          </a:stretch>
        </p:blipFill>
        <p:spPr bwMode="auto">
          <a:xfrm>
            <a:off x="5160963" y="3851275"/>
            <a:ext cx="346551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/>
          </p:cNvPicPr>
          <p:nvPr/>
        </p:nvPicPr>
        <p:blipFill>
          <a:blip r:embed="rId10"/>
          <a:srcRect r="26312"/>
          <a:stretch>
            <a:fillRect/>
          </a:stretch>
        </p:blipFill>
        <p:spPr bwMode="auto">
          <a:xfrm>
            <a:off x="5219700" y="2865438"/>
            <a:ext cx="338613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11"/>
          <a:srcRect l="13646" t="-407" r="-1575" b="407"/>
          <a:stretch>
            <a:fillRect/>
          </a:stretch>
        </p:blipFill>
        <p:spPr bwMode="auto">
          <a:xfrm>
            <a:off x="4551363" y="3851275"/>
            <a:ext cx="408463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2"/>
          <p:cNvSpPr>
            <a:spLocks noChangeArrowheads="1"/>
          </p:cNvSpPr>
          <p:nvPr/>
        </p:nvSpPr>
        <p:spPr bwMode="auto">
          <a:xfrm>
            <a:off x="1981200" y="276225"/>
            <a:ext cx="525938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i="1" u="sng"/>
              <a:t>Microscopic Lorentz Oscillator Model</a:t>
            </a:r>
            <a:endParaRPr lang="en-US" sz="2400" i="1" u="sng" baseline="-25000"/>
          </a:p>
        </p:txBody>
      </p:sp>
      <p:sp>
        <p:nvSpPr>
          <p:cNvPr id="18439" name="Line 6"/>
          <p:cNvSpPr>
            <a:spLocks noChangeShapeType="1"/>
          </p:cNvSpPr>
          <p:nvPr/>
        </p:nvSpPr>
        <p:spPr bwMode="auto">
          <a:xfrm>
            <a:off x="4598988" y="5172075"/>
            <a:ext cx="401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4564063" y="2328863"/>
            <a:ext cx="40386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1" name="Picture 2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591550" y="6334125"/>
            <a:ext cx="1809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914400"/>
            <a:ext cx="5905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Rectangle 37"/>
          <p:cNvSpPr>
            <a:spLocks noChangeArrowheads="1"/>
          </p:cNvSpPr>
          <p:nvPr/>
        </p:nvSpPr>
        <p:spPr bwMode="auto">
          <a:xfrm>
            <a:off x="6335713" y="2347913"/>
            <a:ext cx="2284412" cy="3962400"/>
          </a:xfrm>
          <a:prstGeom prst="rect">
            <a:avLst/>
          </a:prstGeom>
          <a:solidFill>
            <a:srgbClr val="C0C0C0">
              <a:alpha val="5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4" name="Picture 2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7663" y="2346325"/>
            <a:ext cx="1782762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Text Box 43"/>
          <p:cNvSpPr txBox="1">
            <a:spLocks noChangeArrowheads="1"/>
          </p:cNvSpPr>
          <p:nvPr/>
        </p:nvSpPr>
        <p:spPr bwMode="auto">
          <a:xfrm>
            <a:off x="1189038" y="2443163"/>
            <a:ext cx="289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the transparent regime </a:t>
            </a:r>
          </a:p>
          <a:p>
            <a:r>
              <a:rPr lang="en-US"/>
              <a:t>		 …</a:t>
            </a:r>
          </a:p>
        </p:txBody>
      </p:sp>
      <p:pic>
        <p:nvPicPr>
          <p:cNvPr id="18446" name="Picture 4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798638" y="3357563"/>
            <a:ext cx="18288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5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798638" y="4972050"/>
            <a:ext cx="18288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1646238" y="2811463"/>
            <a:ext cx="1406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9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780338" y="5508625"/>
            <a:ext cx="330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0" descr="latex-image-1.pd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70725" y="3070225"/>
            <a:ext cx="3048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11" descr="latex-image-1.pd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902325" y="2967038"/>
            <a:ext cx="3048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12" descr="latex-image-1.pd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226175" y="5740400"/>
            <a:ext cx="330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09600" y="1143000"/>
            <a:ext cx="3657600" cy="396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304800"/>
            <a:ext cx="2590800" cy="457200"/>
          </a:xfrm>
        </p:spPr>
        <p:txBody>
          <a:bodyPr/>
          <a:lstStyle/>
          <a:p>
            <a:pPr algn="l" eaLnBrk="1" hangingPunct="1"/>
            <a:r>
              <a:rPr lang="en-US" sz="2400" i="1" u="sng" smtClean="0">
                <a:solidFill>
                  <a:schemeClr val="tx1"/>
                </a:solidFill>
                <a:latin typeface="Trebuchet MS" pitchFamily="34" charset="0"/>
              </a:rPr>
              <a:t>Uniaxial Crystal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800600" y="1368425"/>
            <a:ext cx="39624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2651CE"/>
                </a:solidFill>
              </a:rPr>
              <a:t>Uniaxial crystals</a:t>
            </a:r>
            <a:r>
              <a:rPr lang="en-US"/>
              <a:t> have one refractive index for light</a:t>
            </a:r>
            <a:br>
              <a:rPr lang="en-US"/>
            </a:br>
            <a:r>
              <a:rPr lang="en-US"/>
              <a:t>polarized along the </a:t>
            </a:r>
            <a:r>
              <a:rPr lang="en-US" b="1">
                <a:solidFill>
                  <a:srgbClr val="2651CE"/>
                </a:solidFill>
              </a:rPr>
              <a:t>optic axis</a:t>
            </a:r>
            <a:r>
              <a:rPr lang="en-US">
                <a:solidFill>
                  <a:srgbClr val="2651CE"/>
                </a:solidFill>
              </a:rPr>
              <a:t> (</a:t>
            </a:r>
            <a:r>
              <a:rPr lang="en-US" b="1" i="1">
                <a:solidFill>
                  <a:srgbClr val="2651CE"/>
                </a:solidFill>
              </a:rPr>
              <a:t>n</a:t>
            </a:r>
            <a:r>
              <a:rPr lang="en-US" b="1" i="1" baseline="-25000">
                <a:solidFill>
                  <a:srgbClr val="2651CE"/>
                </a:solidFill>
              </a:rPr>
              <a:t>e</a:t>
            </a:r>
            <a:r>
              <a:rPr lang="en-US">
                <a:solidFill>
                  <a:srgbClr val="2651CE"/>
                </a:solidFill>
              </a:rPr>
              <a:t>)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and another for light polarized in either of the two directions perpendicular to it (</a:t>
            </a:r>
            <a:r>
              <a:rPr lang="en-US" b="1" i="1">
                <a:solidFill>
                  <a:srgbClr val="A6A6A6"/>
                </a:solidFill>
              </a:rPr>
              <a:t>n</a:t>
            </a:r>
            <a:r>
              <a:rPr lang="en-US" b="1" i="1" baseline="-25000">
                <a:solidFill>
                  <a:srgbClr val="A6A6A6"/>
                </a:solidFill>
              </a:rPr>
              <a:t>o</a:t>
            </a:r>
            <a:r>
              <a:rPr lang="en-US"/>
              <a:t>).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Light polarized along the optic axis is called the </a:t>
            </a:r>
            <a:r>
              <a:rPr lang="en-US" b="1">
                <a:solidFill>
                  <a:srgbClr val="2651CE"/>
                </a:solidFill>
              </a:rPr>
              <a:t>extraordinary</a:t>
            </a:r>
            <a:r>
              <a:rPr lang="en-US"/>
              <a:t> ray,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and light polarized perpendicular to it is called the </a:t>
            </a:r>
            <a:r>
              <a:rPr lang="en-US" b="1">
                <a:solidFill>
                  <a:srgbClr val="7F7F7F"/>
                </a:solidFill>
              </a:rPr>
              <a:t>ordinary</a:t>
            </a:r>
            <a:r>
              <a:rPr lang="en-US"/>
              <a:t> ray.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/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These polarization directions are the </a:t>
            </a:r>
            <a:r>
              <a:rPr lang="en-US" b="1">
                <a:solidFill>
                  <a:srgbClr val="2651CE"/>
                </a:solidFill>
              </a:rPr>
              <a:t>crystal principal axes</a:t>
            </a:r>
            <a:r>
              <a:rPr lang="en-US"/>
              <a:t>.</a:t>
            </a:r>
            <a:endParaRPr lang="en-US" sz="2000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793750" y="4259263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3589338" y="2943225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3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01725" y="5475288"/>
            <a:ext cx="2327275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20775" y="6257925"/>
            <a:ext cx="1330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365125" y="5041900"/>
            <a:ext cx="1350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Ordinary…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381000" y="5775325"/>
            <a:ext cx="1911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Extraordinary…</a:t>
            </a:r>
          </a:p>
        </p:txBody>
      </p:sp>
      <p:sp>
        <p:nvSpPr>
          <p:cNvPr id="19467" name="Rectangle 16"/>
          <p:cNvSpPr>
            <a:spLocks noChangeArrowheads="1"/>
          </p:cNvSpPr>
          <p:nvPr/>
        </p:nvSpPr>
        <p:spPr bwMode="auto">
          <a:xfrm>
            <a:off x="4673600" y="1279525"/>
            <a:ext cx="4237038" cy="46545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8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3" y="1330325"/>
            <a:ext cx="35687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2263775" y="915988"/>
            <a:ext cx="844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Optic </a:t>
            </a:r>
          </a:p>
          <a:p>
            <a:pPr>
              <a:spcBef>
                <a:spcPct val="20000"/>
              </a:spcBef>
            </a:pPr>
            <a:r>
              <a:rPr lang="en-US"/>
              <a:t>axis</a:t>
            </a:r>
            <a:endParaRPr lang="en-US" sz="2400"/>
          </a:p>
        </p:txBody>
      </p:sp>
      <p:sp>
        <p:nvSpPr>
          <p:cNvPr id="19470" name="Text Box 6"/>
          <p:cNvSpPr txBox="1">
            <a:spLocks noChangeArrowheads="1"/>
          </p:cNvSpPr>
          <p:nvPr/>
        </p:nvSpPr>
        <p:spPr bwMode="auto">
          <a:xfrm>
            <a:off x="3097213" y="3414713"/>
            <a:ext cx="1636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606060"/>
                </a:solidFill>
              </a:rPr>
              <a:t>Ordinary polarizations</a:t>
            </a:r>
            <a:endParaRPr lang="en-US" sz="2400">
              <a:solidFill>
                <a:srgbClr val="606060"/>
              </a:solidFill>
            </a:endParaRPr>
          </a:p>
        </p:txBody>
      </p:sp>
      <p:sp>
        <p:nvSpPr>
          <p:cNvPr id="19471" name="Text Box 6"/>
          <p:cNvSpPr txBox="1">
            <a:spLocks noChangeArrowheads="1"/>
          </p:cNvSpPr>
          <p:nvPr/>
        </p:nvSpPr>
        <p:spPr bwMode="auto">
          <a:xfrm>
            <a:off x="1806575" y="2430463"/>
            <a:ext cx="1638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3D84DB"/>
                </a:solidFill>
              </a:rPr>
              <a:t>Extraordinarypolarizations</a:t>
            </a:r>
            <a:endParaRPr lang="en-US" sz="2400">
              <a:solidFill>
                <a:srgbClr val="3D84DB"/>
              </a:solidFill>
            </a:endParaRPr>
          </a:p>
        </p:txBody>
      </p:sp>
      <p:pic>
        <p:nvPicPr>
          <p:cNvPr id="19472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44475"/>
            <a:ext cx="16192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3124200" y="304800"/>
            <a:ext cx="2205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u="sng"/>
              <a:t>True / False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685800" y="1143000"/>
            <a:ext cx="680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1</a:t>
            </a:r>
            <a:r>
              <a:rPr lang="en-US" sz="2000"/>
              <a:t>.  The plasma frequency       is the frequency above which a material becomes a plasma.</a:t>
            </a:r>
          </a:p>
        </p:txBody>
      </p:sp>
      <p:cxnSp>
        <p:nvCxnSpPr>
          <p:cNvPr id="4100" name="Straight Connector 5"/>
          <p:cNvCxnSpPr>
            <a:cxnSpLocks noChangeShapeType="1"/>
          </p:cNvCxnSpPr>
          <p:nvPr/>
        </p:nvCxnSpPr>
        <p:spPr bwMode="auto">
          <a:xfrm>
            <a:off x="7772400" y="19050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685800" y="5035550"/>
            <a:ext cx="59436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3.  The wave above is polarized 45</a:t>
            </a:r>
            <a:r>
              <a:rPr lang="en-US" sz="2000" baseline="30000"/>
              <a:t>o</a:t>
            </a:r>
            <a:r>
              <a:rPr lang="en-US" sz="2000"/>
              <a:t> with respect to the x-axis.</a:t>
            </a:r>
            <a:endParaRPr lang="en-US" sz="2000" baseline="-25000"/>
          </a:p>
          <a:p>
            <a:r>
              <a:rPr lang="en-US" sz="2000"/>
              <a:t>		</a:t>
            </a:r>
          </a:p>
        </p:txBody>
      </p:sp>
      <p:cxnSp>
        <p:nvCxnSpPr>
          <p:cNvPr id="4102" name="Straight Connector 8"/>
          <p:cNvCxnSpPr>
            <a:cxnSpLocks noChangeShapeType="1"/>
          </p:cNvCxnSpPr>
          <p:nvPr/>
        </p:nvCxnSpPr>
        <p:spPr bwMode="auto">
          <a:xfrm>
            <a:off x="7772400" y="41910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685800" y="2819400"/>
            <a:ext cx="6773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en-US" sz="2000"/>
              <a:t>The magnitude of the     -field of this wave is 1</a:t>
            </a:r>
          </a:p>
          <a:p>
            <a:pPr marL="342900" indent="-342900"/>
            <a:r>
              <a:rPr lang="en-US" sz="2000"/>
              <a:t>	</a:t>
            </a:r>
          </a:p>
        </p:txBody>
      </p:sp>
      <p:cxnSp>
        <p:nvCxnSpPr>
          <p:cNvPr id="4104" name="Straight Connector 10"/>
          <p:cNvCxnSpPr>
            <a:cxnSpLocks noChangeShapeType="1"/>
          </p:cNvCxnSpPr>
          <p:nvPr/>
        </p:nvCxnSpPr>
        <p:spPr bwMode="auto">
          <a:xfrm>
            <a:off x="7786688" y="572135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pic>
        <p:nvPicPr>
          <p:cNvPr id="4105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276350"/>
            <a:ext cx="3048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3300" y="4495800"/>
            <a:ext cx="2603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819400"/>
            <a:ext cx="22383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101600"/>
            <a:ext cx="3632200" cy="685800"/>
          </a:xfrm>
        </p:spPr>
        <p:txBody>
          <a:bodyPr/>
          <a:lstStyle/>
          <a:p>
            <a:pPr algn="l" eaLnBrk="1" hangingPunct="1"/>
            <a:r>
              <a:rPr lang="en-US" sz="2400" i="1" u="sng" smtClean="0">
                <a:solidFill>
                  <a:schemeClr val="tx1"/>
                </a:solidFill>
                <a:latin typeface="Trebuchet MS" pitchFamily="34" charset="0"/>
              </a:rPr>
              <a:t>Birefringent Materials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3641725" y="1103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762000" y="6262688"/>
            <a:ext cx="767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All transparent crystals with non-cubic lattice structure are birefringent.</a:t>
            </a:r>
          </a:p>
        </p:txBody>
      </p:sp>
      <p:grpSp>
        <p:nvGrpSpPr>
          <p:cNvPr id="20485" name="Group 2"/>
          <p:cNvGrpSpPr>
            <a:grpSpLocks/>
          </p:cNvGrpSpPr>
          <p:nvPr/>
        </p:nvGrpSpPr>
        <p:grpSpPr bwMode="auto">
          <a:xfrm>
            <a:off x="1601788" y="3829050"/>
            <a:ext cx="5907087" cy="2505075"/>
            <a:chOff x="1601951" y="3882192"/>
            <a:chExt cx="5906257" cy="2503595"/>
          </a:xfrm>
        </p:grpSpPr>
        <p:pic>
          <p:nvPicPr>
            <p:cNvPr id="20499" name="Picture 5" descr="~AUT0048"/>
            <p:cNvPicPr>
              <a:picLocks noChangeAspect="1" noChangeArrowheads="1"/>
            </p:cNvPicPr>
            <p:nvPr/>
          </p:nvPicPr>
          <p:blipFill>
            <a:blip r:embed="rId3"/>
            <a:srcRect b="48"/>
            <a:stretch>
              <a:fillRect/>
            </a:stretch>
          </p:blipFill>
          <p:spPr bwMode="auto">
            <a:xfrm rot="-57252">
              <a:off x="1601951" y="3882192"/>
              <a:ext cx="5906257" cy="2503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1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8730" y="4067724"/>
              <a:ext cx="1515110" cy="218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6" name="Rectangle 19"/>
          <p:cNvSpPr>
            <a:spLocks noChangeArrowheads="1"/>
          </p:cNvSpPr>
          <p:nvPr/>
        </p:nvSpPr>
        <p:spPr bwMode="auto">
          <a:xfrm>
            <a:off x="6889750" y="1504950"/>
            <a:ext cx="928688" cy="162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6167438" y="2457450"/>
            <a:ext cx="711200" cy="855663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21"/>
          <p:cNvSpPr>
            <a:spLocks noChangeShapeType="1"/>
          </p:cNvSpPr>
          <p:nvPr/>
        </p:nvSpPr>
        <p:spPr bwMode="auto">
          <a:xfrm flipV="1">
            <a:off x="6878638" y="2114550"/>
            <a:ext cx="920750" cy="366713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6872288" y="1885950"/>
            <a:ext cx="927100" cy="576263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23"/>
          <p:cNvSpPr>
            <a:spLocks noChangeShapeType="1"/>
          </p:cNvSpPr>
          <p:nvPr/>
        </p:nvSpPr>
        <p:spPr bwMode="auto">
          <a:xfrm flipV="1">
            <a:off x="7789863" y="1041400"/>
            <a:ext cx="711200" cy="855663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 flipV="1">
            <a:off x="7799388" y="1265238"/>
            <a:ext cx="711200" cy="855662"/>
          </a:xfrm>
          <a:prstGeom prst="line">
            <a:avLst/>
          </a:prstGeom>
          <a:noFill/>
          <a:ln w="38100">
            <a:solidFill>
              <a:srgbClr val="3D84DB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Text Box 25"/>
          <p:cNvSpPr txBox="1">
            <a:spLocks noChangeArrowheads="1"/>
          </p:cNvSpPr>
          <p:nvPr/>
        </p:nvSpPr>
        <p:spPr bwMode="auto">
          <a:xfrm>
            <a:off x="7105650" y="1738313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i="1" baseline="-2500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493" name="Text Box 26"/>
          <p:cNvSpPr txBox="1">
            <a:spLocks noChangeArrowheads="1"/>
          </p:cNvSpPr>
          <p:nvPr/>
        </p:nvSpPr>
        <p:spPr bwMode="auto">
          <a:xfrm>
            <a:off x="7232650" y="2176463"/>
            <a:ext cx="38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i="1" baseline="-25000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20494" name="Rectangle 27"/>
          <p:cNvSpPr>
            <a:spLocks noChangeArrowheads="1"/>
          </p:cNvSpPr>
          <p:nvPr/>
        </p:nvSpPr>
        <p:spPr bwMode="auto">
          <a:xfrm>
            <a:off x="6875463" y="1489075"/>
            <a:ext cx="928687" cy="162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>
            <a:off x="7653338" y="9731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o-ray</a:t>
            </a:r>
          </a:p>
        </p:txBody>
      </p:sp>
      <p:sp>
        <p:nvSpPr>
          <p:cNvPr id="20496" name="Text Box 29"/>
          <p:cNvSpPr txBox="1">
            <a:spLocks noChangeArrowheads="1"/>
          </p:cNvSpPr>
          <p:nvPr/>
        </p:nvSpPr>
        <p:spPr bwMode="auto">
          <a:xfrm>
            <a:off x="8021638" y="166687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e-ray</a:t>
            </a:r>
          </a:p>
        </p:txBody>
      </p:sp>
      <p:pic>
        <p:nvPicPr>
          <p:cNvPr id="20497" name="Picture 1"/>
          <p:cNvPicPr>
            <a:picLocks noChangeAspect="1"/>
          </p:cNvPicPr>
          <p:nvPr/>
        </p:nvPicPr>
        <p:blipFill>
          <a:blip r:embed="rId5"/>
          <a:srcRect r="50" b="153"/>
          <a:stretch>
            <a:fillRect/>
          </a:stretch>
        </p:blipFill>
        <p:spPr bwMode="auto">
          <a:xfrm>
            <a:off x="1646238" y="833438"/>
            <a:ext cx="37115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8" name="Rectangle 3"/>
          <p:cNvSpPr>
            <a:spLocks noChangeArrowheads="1"/>
          </p:cNvSpPr>
          <p:nvPr/>
        </p:nvSpPr>
        <p:spPr bwMode="auto">
          <a:xfrm>
            <a:off x="1655763" y="335915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Image by </a:t>
            </a:r>
            <a:r>
              <a:rPr lang="en-US" sz="1200" dirty="0" err="1"/>
              <a:t>Arenamotanus</a:t>
            </a:r>
            <a:r>
              <a:rPr lang="en-US" sz="1200" dirty="0"/>
              <a:t> </a:t>
            </a:r>
            <a:r>
              <a:rPr lang="en-US" sz="1200" dirty="0">
                <a:hlinkClick r:id="rId6"/>
              </a:rPr>
              <a:t>http://www.flickr.com/photos/</a:t>
            </a:r>
          </a:p>
          <a:p>
            <a:r>
              <a:rPr lang="en-US" sz="1200" dirty="0" err="1" smtClean="0">
                <a:hlinkClick r:id="rId6"/>
              </a:rPr>
              <a:t>arenamontanus</a:t>
            </a:r>
            <a:r>
              <a:rPr lang="en-US" sz="1200" dirty="0" smtClean="0">
                <a:hlinkClick r:id="rId6"/>
              </a:rPr>
              <a:t>/2756010517/</a:t>
            </a:r>
            <a:r>
              <a:rPr lang="en-US" sz="1200" dirty="0" smtClean="0"/>
              <a:t> on </a:t>
            </a:r>
            <a:r>
              <a:rPr lang="en-US" sz="1200" dirty="0" err="1"/>
              <a:t>flickr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1175" y="1282700"/>
            <a:ext cx="1790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211513" y="304800"/>
            <a:ext cx="3441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/>
              <a:t>Polarization Conversion</a:t>
            </a:r>
          </a:p>
          <a:p>
            <a:pPr algn="ctr"/>
            <a:r>
              <a:rPr lang="en-US" sz="2000" i="1"/>
              <a:t>Linear to Circular</a:t>
            </a:r>
          </a:p>
        </p:txBody>
      </p:sp>
      <p:pic>
        <p:nvPicPr>
          <p:cNvPr id="21508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3838" y="2316163"/>
            <a:ext cx="274478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47800" y="4237038"/>
            <a:ext cx="397033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543175" y="5668963"/>
            <a:ext cx="38671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2260600"/>
            <a:ext cx="45418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Line 22"/>
          <p:cNvSpPr>
            <a:spLocks noChangeShapeType="1"/>
          </p:cNvSpPr>
          <p:nvPr/>
        </p:nvSpPr>
        <p:spPr bwMode="auto">
          <a:xfrm flipH="1">
            <a:off x="3124200" y="2819400"/>
            <a:ext cx="685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Text Box 23"/>
          <p:cNvSpPr txBox="1">
            <a:spLocks noChangeArrowheads="1"/>
          </p:cNvSpPr>
          <p:nvPr/>
        </p:nvSpPr>
        <p:spPr bwMode="auto">
          <a:xfrm>
            <a:off x="2743200" y="3900488"/>
            <a:ext cx="784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inside</a:t>
            </a:r>
          </a:p>
        </p:txBody>
      </p:sp>
      <p:sp>
        <p:nvSpPr>
          <p:cNvPr id="21514" name="Text Box 24"/>
          <p:cNvSpPr txBox="1">
            <a:spLocks noChangeArrowheads="1"/>
          </p:cNvSpPr>
          <p:nvPr/>
        </p:nvSpPr>
        <p:spPr bwMode="auto">
          <a:xfrm>
            <a:off x="365125" y="5173663"/>
            <a:ext cx="551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Polarization of output wave is determined by…</a:t>
            </a:r>
          </a:p>
        </p:txBody>
      </p:sp>
      <p:pic>
        <p:nvPicPr>
          <p:cNvPr id="21515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5400000">
            <a:off x="2264569" y="2340769"/>
            <a:ext cx="4286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5400000">
            <a:off x="4783931" y="2361407"/>
            <a:ext cx="4286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173413" y="255588"/>
            <a:ext cx="2919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/>
              <a:t>Quarter-Wave Plate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517525" y="4286250"/>
            <a:ext cx="8397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Example:</a:t>
            </a:r>
          </a:p>
          <a:p>
            <a:endParaRPr lang="en-US" u="sng"/>
          </a:p>
          <a:p>
            <a:r>
              <a:rPr lang="en-US"/>
              <a:t>If we are to make quarter-wave plate using calcite (</a:t>
            </a:r>
            <a:r>
              <a:rPr lang="en-US" i="1"/>
              <a:t>n</a:t>
            </a:r>
            <a:r>
              <a:rPr lang="en-US" i="1" baseline="-25000"/>
              <a:t>o</a:t>
            </a:r>
            <a:r>
              <a:rPr lang="en-US"/>
              <a:t> = 1.6584, </a:t>
            </a:r>
            <a:r>
              <a:rPr lang="en-US" i="1"/>
              <a:t>n</a:t>
            </a:r>
            <a:r>
              <a:rPr lang="en-US" i="1" baseline="-25000"/>
              <a:t>e</a:t>
            </a:r>
            <a:r>
              <a:rPr lang="en-US"/>
              <a:t> = 1.4864), for incident light wavelength of     = 590 nm, how thick would the plate be ?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l-GR"/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971800" y="5410200"/>
            <a:ext cx="15065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d</a:t>
            </a:r>
            <a:r>
              <a:rPr lang="en-US" sz="2000" baseline="-25000"/>
              <a:t>calcite QWP</a:t>
            </a:r>
            <a:r>
              <a:rPr lang="en-US" sz="2000"/>
              <a:t> = </a:t>
            </a:r>
          </a:p>
          <a:p>
            <a:endParaRPr lang="en-US" sz="2000"/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5338763" y="736600"/>
            <a:ext cx="301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Circularly polarized output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4414838" y="5446713"/>
            <a:ext cx="321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(590nm/4) / (</a:t>
            </a:r>
            <a:r>
              <a:rPr lang="en-US" i="1"/>
              <a:t>n</a:t>
            </a:r>
            <a:r>
              <a:rPr lang="en-US" i="1" baseline="-25000"/>
              <a:t>o</a:t>
            </a:r>
            <a:r>
              <a:rPr lang="en-US" i="1"/>
              <a:t>-n</a:t>
            </a:r>
            <a:r>
              <a:rPr lang="en-US" i="1" baseline="-25000"/>
              <a:t>e</a:t>
            </a:r>
            <a:r>
              <a:rPr lang="en-US"/>
              <a:t>) = 858 nm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5475" y="535940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2536" name="Picture 1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43475" y="3805238"/>
            <a:ext cx="3505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63" y="1341438"/>
            <a:ext cx="3671887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 Box 6"/>
          <p:cNvSpPr txBox="1">
            <a:spLocks noChangeArrowheads="1"/>
          </p:cNvSpPr>
          <p:nvPr/>
        </p:nvSpPr>
        <p:spPr bwMode="auto">
          <a:xfrm>
            <a:off x="557213" y="3273425"/>
            <a:ext cx="190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linearly polarized input</a:t>
            </a:r>
          </a:p>
        </p:txBody>
      </p:sp>
      <p:sp>
        <p:nvSpPr>
          <p:cNvPr id="22539" name="Text Box 6"/>
          <p:cNvSpPr txBox="1">
            <a:spLocks noChangeArrowheads="1"/>
          </p:cNvSpPr>
          <p:nvPr/>
        </p:nvSpPr>
        <p:spPr bwMode="auto">
          <a:xfrm>
            <a:off x="3371850" y="2622550"/>
            <a:ext cx="1555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fast axis</a:t>
            </a:r>
          </a:p>
        </p:txBody>
      </p:sp>
      <p:sp>
        <p:nvSpPr>
          <p:cNvPr id="22540" name="Text Box 6"/>
          <p:cNvSpPr txBox="1">
            <a:spLocks noChangeArrowheads="1"/>
          </p:cNvSpPr>
          <p:nvPr/>
        </p:nvSpPr>
        <p:spPr bwMode="auto">
          <a:xfrm>
            <a:off x="3371850" y="996950"/>
            <a:ext cx="15557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left circular</a:t>
            </a:r>
          </a:p>
          <a:p>
            <a:pPr>
              <a:spcBef>
                <a:spcPct val="20000"/>
              </a:spcBef>
            </a:pPr>
            <a:r>
              <a:rPr lang="en-US" sz="1600"/>
              <a:t>output</a:t>
            </a:r>
          </a:p>
        </p:txBody>
      </p:sp>
      <p:sp>
        <p:nvSpPr>
          <p:cNvPr id="22541" name="Rectangle 2"/>
          <p:cNvSpPr>
            <a:spLocks noChangeArrowheads="1"/>
          </p:cNvSpPr>
          <p:nvPr/>
        </p:nvSpPr>
        <p:spPr bwMode="auto">
          <a:xfrm>
            <a:off x="2133600" y="1852613"/>
            <a:ext cx="473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45</a:t>
            </a:r>
            <a:r>
              <a:rPr lang="en-US" sz="1600" baseline="30000"/>
              <a:t>o</a:t>
            </a:r>
            <a:endParaRPr lang="en-US" sz="1600"/>
          </a:p>
        </p:txBody>
      </p:sp>
      <p:pic>
        <p:nvPicPr>
          <p:cNvPr id="2254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9363" y="1096963"/>
            <a:ext cx="2640012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3800" y="1482725"/>
            <a:ext cx="182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8788" y="2579688"/>
            <a:ext cx="2841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7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8825" y="2097088"/>
            <a:ext cx="273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5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23200" y="1717675"/>
            <a:ext cx="14287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16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54875" y="981075"/>
            <a:ext cx="1317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4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25" y="2232025"/>
            <a:ext cx="3365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5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08438" y="5154613"/>
            <a:ext cx="152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875" y="2281238"/>
            <a:ext cx="4954588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389313" y="228600"/>
            <a:ext cx="2486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/>
              <a:t>Half-Wave Plate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69925" y="838200"/>
            <a:ext cx="7331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The phase difference between the waves linearly polarized parallel and perpendicular to the optic axis is a half cycle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5181600" y="6019800"/>
            <a:ext cx="257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3D84DB"/>
                </a:solidFill>
              </a:rPr>
              <a:t>LINEAR IN </a:t>
            </a:r>
            <a:r>
              <a:rPr lang="en-US" sz="1600" b="1">
                <a:solidFill>
                  <a:srgbClr val="3D84DB"/>
                </a:solidFill>
                <a:sym typeface="Wingdings" pitchFamily="2" charset="2"/>
              </a:rPr>
              <a:t> LINEAR OUT</a:t>
            </a:r>
          </a:p>
        </p:txBody>
      </p:sp>
      <p:pic>
        <p:nvPicPr>
          <p:cNvPr id="23558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4525" y="5876925"/>
            <a:ext cx="304006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135563" y="1808163"/>
            <a:ext cx="35734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 l="92867" t="-10643" r="2440" b="4553"/>
          <a:stretch>
            <a:fillRect/>
          </a:stretch>
        </p:blipFill>
        <p:spPr bwMode="auto">
          <a:xfrm>
            <a:off x="2703513" y="2851150"/>
            <a:ext cx="16668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020888" y="2663825"/>
            <a:ext cx="1747837" cy="9810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1757363" y="5346700"/>
            <a:ext cx="473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45</a:t>
            </a:r>
            <a:r>
              <a:rPr lang="en-US" sz="1600" baseline="30000"/>
              <a:t>o</a:t>
            </a:r>
            <a:endParaRPr lang="en-US" sz="160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207125" y="3606800"/>
            <a:ext cx="20638" cy="62706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4" name="Text Box 6"/>
          <p:cNvSpPr txBox="1">
            <a:spLocks noChangeArrowheads="1"/>
          </p:cNvSpPr>
          <p:nvPr/>
        </p:nvSpPr>
        <p:spPr bwMode="auto">
          <a:xfrm>
            <a:off x="6288088" y="3617913"/>
            <a:ext cx="15557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Optic</a:t>
            </a:r>
          </a:p>
          <a:p>
            <a:pPr>
              <a:spcBef>
                <a:spcPct val="20000"/>
              </a:spcBef>
            </a:pPr>
            <a:r>
              <a:rPr lang="en-US" sz="1600"/>
              <a:t>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676275"/>
            <a:ext cx="3443287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609600" y="381000"/>
            <a:ext cx="244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Key Takeaways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4724400" cy="3657600"/>
          </a:xfrm>
        </p:spPr>
        <p:txBody>
          <a:bodyPr/>
          <a:lstStyle/>
          <a:p>
            <a:pPr algn="l" eaLnBrk="1" hangingPunct="1"/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>EM Waves can be linearly, circularly, or elliptically polarized.</a:t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>A circularly polarized wave can be represented as a sum of two linearly polarized waves having </a:t>
            </a:r>
            <a:r>
              <a:rPr lang="en-US" sz="1600" i="1" smtClean="0">
                <a:solidFill>
                  <a:schemeClr val="tx1"/>
                </a:solidFill>
                <a:latin typeface="Trebuchet MS" pitchFamily="34" charset="0"/>
              </a:rPr>
              <a:t>    </a:t>
            </a:r>
            <a:br>
              <a:rPr lang="en-US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US" sz="1600" i="1" smtClean="0">
                <a:solidFill>
                  <a:schemeClr val="tx1"/>
                </a:solidFill>
                <a:latin typeface="Trebuchet MS" pitchFamily="34" charset="0"/>
              </a:rPr>
              <a:t>        phase shift.</a:t>
            </a: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>A linearly polarized wave can be represented as a sum of two circularly polarized waves.</a:t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>In the general case, waves are elliptically polarized.</a:t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  <a:t/>
            </a:r>
            <a:br>
              <a:rPr lang="en-GB" sz="1600" i="1" smtClean="0">
                <a:solidFill>
                  <a:schemeClr val="tx1"/>
                </a:solidFill>
                <a:latin typeface="Trebuchet MS" pitchFamily="34" charset="0"/>
              </a:rPr>
            </a:br>
            <a:endParaRPr lang="en-GB" sz="1600" i="1" smtClean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6629400" y="32004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Circular Polarization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609600" y="4724400"/>
            <a:ext cx="6954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Waveplates can be made from birefringent materials:</a:t>
            </a: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Quarter wave plate: 			(gives         phase shift)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Half wave plate: 				(gives     phase shift)</a:t>
            </a:r>
          </a:p>
        </p:txBody>
      </p:sp>
      <p:pic>
        <p:nvPicPr>
          <p:cNvPr id="24583" name="Picture 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2275" y="13716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2150" y="1909763"/>
            <a:ext cx="35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2350" y="969963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00" y="32512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09038" y="1533525"/>
            <a:ext cx="177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3675" y="390525"/>
            <a:ext cx="165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0363" y="5330825"/>
            <a:ext cx="208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1475" y="5614988"/>
            <a:ext cx="208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4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13438" y="5343525"/>
            <a:ext cx="406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5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1200" y="2568575"/>
            <a:ext cx="406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1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97563" y="5676900"/>
            <a:ext cx="1524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81075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OpenCourseWare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06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  <a:hlinkClick r:id="rId2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6483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5" descr="force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1163" y="187325"/>
            <a:ext cx="33782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3124200"/>
            <a:ext cx="1612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Line 3"/>
          <p:cNvSpPr>
            <a:spLocks noChangeShapeType="1"/>
          </p:cNvSpPr>
          <p:nvPr/>
        </p:nvSpPr>
        <p:spPr bwMode="auto">
          <a:xfrm>
            <a:off x="1760538" y="1938338"/>
            <a:ext cx="0" cy="43751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2436813" y="1931988"/>
            <a:ext cx="0" cy="437673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2" name="Line 5"/>
          <p:cNvSpPr>
            <a:spLocks noChangeShapeType="1"/>
          </p:cNvSpPr>
          <p:nvPr/>
        </p:nvSpPr>
        <p:spPr bwMode="auto">
          <a:xfrm>
            <a:off x="3840163" y="1927225"/>
            <a:ext cx="0" cy="43767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490538" y="5267325"/>
            <a:ext cx="444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34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863" y="3875088"/>
            <a:ext cx="3746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320925" y="2916238"/>
            <a:ext cx="3254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2849563" y="2581275"/>
            <a:ext cx="19764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461963" y="1946275"/>
            <a:ext cx="4476750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8" name="Picture 1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770438" y="6353175"/>
            <a:ext cx="20161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2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613275" y="854075"/>
            <a:ext cx="42418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8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08700" y="4168775"/>
            <a:ext cx="20764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2"/>
          <p:cNvSpPr>
            <a:spLocks noChangeArrowheads="1"/>
          </p:cNvSpPr>
          <p:nvPr/>
        </p:nvSpPr>
        <p:spPr bwMode="auto">
          <a:xfrm>
            <a:off x="1992313" y="209550"/>
            <a:ext cx="525938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Microscopic Lorentz Oscillator Model</a:t>
            </a:r>
            <a:endParaRPr lang="en-US" sz="2400" i="1" u="sng" baseline="-25000"/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2009775" y="6251575"/>
          <a:ext cx="387350" cy="444500"/>
        </p:xfrm>
        <a:graphic>
          <a:graphicData uri="http://schemas.openxmlformats.org/presentationml/2006/ole">
            <p:oleObj spid="_x0000_s1040" name="Equation" r:id="rId18" imgW="190500" imgH="22860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659188" y="6208713"/>
          <a:ext cx="411162" cy="469900"/>
        </p:xfrm>
        <a:graphic>
          <a:graphicData uri="http://schemas.openxmlformats.org/presentationml/2006/ole">
            <p:oleObj spid="_x0000_s1041" name="Equation" r:id="rId19" imgW="203112" imgH="241195" progId="Equation.3">
              <p:embed/>
            </p:oleObj>
          </a:graphicData>
        </a:graphic>
      </p:graphicFrame>
      <p:pic>
        <p:nvPicPr>
          <p:cNvPr id="1042" name="Picture 2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/>
          <a:srcRect l="91437" t="61911" r="4253" b="7005"/>
          <a:stretch>
            <a:fillRect/>
          </a:stretch>
        </p:blipFill>
        <p:spPr bwMode="auto">
          <a:xfrm>
            <a:off x="2006600" y="2255838"/>
            <a:ext cx="18256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3" name="Straight Arrow Connector 27"/>
          <p:cNvCxnSpPr>
            <a:cxnSpLocks noChangeShapeType="1"/>
          </p:cNvCxnSpPr>
          <p:nvPr/>
        </p:nvCxnSpPr>
        <p:spPr bwMode="auto">
          <a:xfrm rot="10800000">
            <a:off x="1752600" y="2495550"/>
            <a:ext cx="241300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4" name="Straight Arrow Connector 30"/>
          <p:cNvCxnSpPr>
            <a:cxnSpLocks noChangeShapeType="1"/>
          </p:cNvCxnSpPr>
          <p:nvPr/>
        </p:nvCxnSpPr>
        <p:spPr bwMode="auto">
          <a:xfrm>
            <a:off x="2216150" y="2501900"/>
            <a:ext cx="215900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04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44500" y="2709863"/>
            <a:ext cx="451485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533400" y="0"/>
            <a:ext cx="462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/>
              <a:t>Sinusoidal Uniform Plane Waves</a:t>
            </a:r>
          </a:p>
        </p:txBody>
      </p:sp>
      <p:grpSp>
        <p:nvGrpSpPr>
          <p:cNvPr id="5123" name="Group 7"/>
          <p:cNvGrpSpPr>
            <a:grpSpLocks/>
          </p:cNvGrpSpPr>
          <p:nvPr/>
        </p:nvGrpSpPr>
        <p:grpSpPr bwMode="auto">
          <a:xfrm>
            <a:off x="541338" y="2611438"/>
            <a:ext cx="693737" cy="1009650"/>
            <a:chOff x="1310" y="2448"/>
            <a:chExt cx="437" cy="636"/>
          </a:xfrm>
        </p:grpSpPr>
        <p:sp>
          <p:nvSpPr>
            <p:cNvPr id="5133" name="Line 8"/>
            <p:cNvSpPr>
              <a:spLocks noChangeShapeType="1"/>
            </p:cNvSpPr>
            <p:nvPr/>
          </p:nvSpPr>
          <p:spPr bwMode="auto">
            <a:xfrm>
              <a:off x="1450" y="2803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Line 9"/>
            <p:cNvSpPr>
              <a:spLocks noChangeShapeType="1"/>
            </p:cNvSpPr>
            <p:nvPr/>
          </p:nvSpPr>
          <p:spPr bwMode="auto">
            <a:xfrm flipV="1">
              <a:off x="1450" y="26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Line 10"/>
            <p:cNvSpPr>
              <a:spLocks noChangeShapeType="1"/>
            </p:cNvSpPr>
            <p:nvPr/>
          </p:nvSpPr>
          <p:spPr bwMode="auto">
            <a:xfrm flipH="1">
              <a:off x="1448" y="272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36" name="Picture 11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" y="2939"/>
              <a:ext cx="105" cy="1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37" name="Picture 12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12" y="2640"/>
              <a:ext cx="116" cy="1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38" name="Picture 13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10" y="2448"/>
              <a:ext cx="105" cy="18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85800"/>
            <a:ext cx="3048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125" name="Picture 8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3886200"/>
            <a:ext cx="299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28600" y="3886200"/>
            <a:ext cx="30480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127" name="Picture 9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" y="3911600"/>
            <a:ext cx="3009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3200" y="703263"/>
            <a:ext cx="299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linear_1.gif">
            <a:hlinkClick r:id="" action="ppaction://media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1200" y="1355725"/>
            <a:ext cx="270192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Linear_2.gif">
            <a:hlinkClick r:id="" action="ppaction://media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3125" y="4360863"/>
            <a:ext cx="2763838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Linear_side1.gif">
            <a:hlinkClick r:id="" action="ppaction://media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97500" y="11811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Linear_side2.gif">
            <a:hlinkClick r:id="" action="ppaction://media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57813" y="4046538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09550" y="285750"/>
            <a:ext cx="2667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/>
              <a:t>45° Polarization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7029450" y="2541588"/>
            <a:ext cx="15049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The complex amplitude,     </a:t>
            </a:r>
          </a:p>
          <a:p>
            <a:pPr>
              <a:spcBef>
                <a:spcPct val="20000"/>
              </a:spcBef>
            </a:pPr>
            <a:r>
              <a:rPr lang="en-US"/>
              <a:t>      ,is the same for both components.</a:t>
            </a:r>
          </a:p>
          <a:p>
            <a:pPr>
              <a:spcBef>
                <a:spcPct val="20000"/>
              </a:spcBef>
            </a:pP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Therefore and </a:t>
            </a:r>
            <a:r>
              <a:rPr lang="en-US" i="1"/>
              <a:t>    </a:t>
            </a:r>
            <a:r>
              <a:rPr lang="en-US"/>
              <a:t> are always in phase.</a:t>
            </a:r>
            <a:endParaRPr lang="en-US" sz="2400"/>
          </a:p>
        </p:txBody>
      </p:sp>
      <p:sp>
        <p:nvSpPr>
          <p:cNvPr id="6148" name="Rectangle 14"/>
          <p:cNvSpPr>
            <a:spLocks noChangeArrowheads="1"/>
          </p:cNvSpPr>
          <p:nvPr/>
        </p:nvSpPr>
        <p:spPr bwMode="auto">
          <a:xfrm>
            <a:off x="2876550" y="2474913"/>
            <a:ext cx="38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149" name="TextBox 14"/>
          <p:cNvSpPr txBox="1">
            <a:spLocks noChangeArrowheads="1"/>
          </p:cNvSpPr>
          <p:nvPr/>
        </p:nvSpPr>
        <p:spPr bwMode="auto">
          <a:xfrm>
            <a:off x="3352800" y="6019800"/>
            <a:ext cx="3141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Where is the magnetic field?</a:t>
            </a:r>
          </a:p>
        </p:txBody>
      </p:sp>
      <p:pic>
        <p:nvPicPr>
          <p:cNvPr id="6150" name="Picture 1"/>
          <p:cNvPicPr>
            <a:picLocks noChangeAspect="1"/>
          </p:cNvPicPr>
          <p:nvPr/>
        </p:nvPicPr>
        <p:blipFill>
          <a:blip r:embed="rId2"/>
          <a:srcRect r="134"/>
          <a:stretch>
            <a:fillRect/>
          </a:stretch>
        </p:blipFill>
        <p:spPr bwMode="auto">
          <a:xfrm>
            <a:off x="3429000" y="1752600"/>
            <a:ext cx="3424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8613" y="2547938"/>
            <a:ext cx="139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5113" y="1808163"/>
            <a:ext cx="139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1275" y="5056188"/>
            <a:ext cx="127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438400"/>
            <a:ext cx="254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9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2300" y="3810000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0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3600" y="2133600"/>
            <a:ext cx="35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7" name="Group 14"/>
          <p:cNvGrpSpPr>
            <a:grpSpLocks/>
          </p:cNvGrpSpPr>
          <p:nvPr/>
        </p:nvGrpSpPr>
        <p:grpSpPr bwMode="auto">
          <a:xfrm>
            <a:off x="304800" y="1295400"/>
            <a:ext cx="1960563" cy="5216525"/>
            <a:chOff x="304800" y="1295400"/>
            <a:chExt cx="1960880" cy="5217160"/>
          </a:xfrm>
        </p:grpSpPr>
        <p:sp>
          <p:nvSpPr>
            <p:cNvPr id="6167" name="Rectangle 13"/>
            <p:cNvSpPr>
              <a:spLocks noChangeArrowheads="1"/>
            </p:cNvSpPr>
            <p:nvPr/>
          </p:nvSpPr>
          <p:spPr bwMode="auto">
            <a:xfrm>
              <a:off x="460375" y="158115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pic>
          <p:nvPicPr>
            <p:cNvPr id="6168" name="Picture 26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0600" y="1981200"/>
              <a:ext cx="27432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9" name="Picture 27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81200" y="2529840"/>
              <a:ext cx="284480" cy="21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0" name="Picture 28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76400" y="3200400"/>
              <a:ext cx="284480" cy="21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1" name="Picture 29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76400" y="1676400"/>
              <a:ext cx="284480" cy="21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2" name="Picture 30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29920" y="5029200"/>
              <a:ext cx="284480" cy="21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3" name="Picture 31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800" y="5715000"/>
              <a:ext cx="284480" cy="21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4" name="Picture 3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0600" y="1371600"/>
              <a:ext cx="27432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5" name="Picture 33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0600" y="2895600"/>
              <a:ext cx="27432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6" name="Picture 34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71600" y="5410200"/>
              <a:ext cx="27432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7" name="Picture 35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71600" y="6248400"/>
              <a:ext cx="274320" cy="24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8" name="Picture 36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" y="62484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9" name="Picture 37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7400" y="537464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0" name="Picture 39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8200" y="47244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1" name="Picture 40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35814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2" name="Picture 41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28194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3" name="Picture 42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30400" y="194564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4" name="Picture 43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12954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58" name="Group 15"/>
          <p:cNvGrpSpPr>
            <a:grpSpLocks/>
          </p:cNvGrpSpPr>
          <p:nvPr/>
        </p:nvGrpSpPr>
        <p:grpSpPr bwMode="auto">
          <a:xfrm>
            <a:off x="596900" y="838200"/>
            <a:ext cx="1917700" cy="5651500"/>
            <a:chOff x="596900" y="838200"/>
            <a:chExt cx="1917700" cy="5651500"/>
          </a:xfrm>
        </p:grpSpPr>
        <p:pic>
          <p:nvPicPr>
            <p:cNvPr id="6165" name="Picture 1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96900" y="838200"/>
              <a:ext cx="1917700" cy="565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6" name="Picture 44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838200"/>
              <a:ext cx="203200" cy="264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9" name="Picture 16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124200"/>
            <a:ext cx="33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7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53400" y="4711700"/>
            <a:ext cx="330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8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23163" y="4972050"/>
            <a:ext cx="3175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Rectangle 16"/>
          <p:cNvSpPr>
            <a:spLocks noChangeArrowheads="1"/>
          </p:cNvSpPr>
          <p:nvPr/>
        </p:nvSpPr>
        <p:spPr bwMode="auto">
          <a:xfrm>
            <a:off x="3733800" y="304800"/>
            <a:ext cx="4724400" cy="13716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63" name="Picture 19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381000"/>
            <a:ext cx="383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20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67200" y="1041400"/>
            <a:ext cx="3822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219200" y="381000"/>
            <a:ext cx="7040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>
                <a:solidFill>
                  <a:srgbClr val="000000"/>
                </a:solidFill>
              </a:rPr>
              <a:t>Superposition of Sinusoidal Uniform Plane Waves</a:t>
            </a:r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1524000" y="1066800"/>
            <a:ext cx="60198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17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4650" y="1219200"/>
            <a:ext cx="5800725" cy="3365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</p:pic>
      <p:pic>
        <p:nvPicPr>
          <p:cNvPr id="7173" name="Picture 1" descr="3d_sign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4800" y="1752600"/>
            <a:ext cx="5080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 descr="3d_sign_prog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743200"/>
            <a:ext cx="33623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30600" y="6142038"/>
            <a:ext cx="2522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Can it only be at 45</a:t>
            </a:r>
            <a:r>
              <a:rPr lang="en-US" baseline="30000"/>
              <a:t>o</a:t>
            </a:r>
            <a:r>
              <a:rPr lang="en-US"/>
              <a:t> ?</a:t>
            </a:r>
            <a:endParaRPr lang="en-US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104775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/>
              <a:t>Arbitrary-Angle Linear Polarization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173663" y="3429000"/>
            <a:ext cx="3424237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5478463" y="5119688"/>
            <a:ext cx="26590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rot="-5400000">
            <a:off x="5811838" y="51435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rot="1317865" flipV="1">
            <a:off x="5940425" y="4300538"/>
            <a:ext cx="1639888" cy="1641475"/>
          </a:xfrm>
          <a:prstGeom prst="line">
            <a:avLst/>
          </a:prstGeom>
          <a:noFill/>
          <a:ln w="57150">
            <a:solidFill>
              <a:srgbClr val="3D84DB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8132763" y="4870450"/>
            <a:ext cx="554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469063" y="3886200"/>
            <a:ext cx="55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946900" y="3517900"/>
            <a:ext cx="1692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E-field variation over time </a:t>
            </a:r>
            <a:br>
              <a:rPr lang="en-US" sz="1600"/>
            </a:br>
            <a:r>
              <a:rPr lang="en-US" sz="1600"/>
              <a:t>(and space)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7307263" y="4495800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Arc 11"/>
          <p:cNvSpPr>
            <a:spLocks/>
          </p:cNvSpPr>
          <p:nvPr/>
        </p:nvSpPr>
        <p:spPr bwMode="auto">
          <a:xfrm rot="923733">
            <a:off x="7078663" y="4911725"/>
            <a:ext cx="228600" cy="193675"/>
          </a:xfrm>
          <a:custGeom>
            <a:avLst/>
            <a:gdLst>
              <a:gd name="T0" fmla="*/ 2147483647 w 21600"/>
              <a:gd name="T1" fmla="*/ 0 h 18374"/>
              <a:gd name="T2" fmla="*/ 2147483647 w 21600"/>
              <a:gd name="T3" fmla="*/ 2147483647 h 18374"/>
              <a:gd name="T4" fmla="*/ 0 w 21600"/>
              <a:gd name="T5" fmla="*/ 2147483647 h 18374"/>
              <a:gd name="T6" fmla="*/ 0 60000 65536"/>
              <a:gd name="T7" fmla="*/ 0 60000 65536"/>
              <a:gd name="T8" fmla="*/ 0 60000 65536"/>
              <a:gd name="T9" fmla="*/ 0 w 21600"/>
              <a:gd name="T10" fmla="*/ 0 h 18374"/>
              <a:gd name="T11" fmla="*/ 21600 w 21600"/>
              <a:gd name="T12" fmla="*/ 18374 h 183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374" fill="none" extrusionOk="0">
                <a:moveTo>
                  <a:pt x="11355" y="-1"/>
                </a:moveTo>
                <a:cubicBezTo>
                  <a:pt x="17723" y="3935"/>
                  <a:pt x="21600" y="10887"/>
                  <a:pt x="21600" y="18374"/>
                </a:cubicBezTo>
              </a:path>
              <a:path w="21600" h="18374" stroke="0" extrusionOk="0">
                <a:moveTo>
                  <a:pt x="11355" y="-1"/>
                </a:moveTo>
                <a:cubicBezTo>
                  <a:pt x="17723" y="3935"/>
                  <a:pt x="21600" y="10887"/>
                  <a:pt x="21600" y="18374"/>
                </a:cubicBezTo>
                <a:lnTo>
                  <a:pt x="0" y="18374"/>
                </a:lnTo>
                <a:lnTo>
                  <a:pt x="11355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85800" y="4572000"/>
            <a:ext cx="42672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Here, the</a:t>
            </a:r>
            <a:r>
              <a:rPr lang="en-US" i="1">
                <a:cs typeface="Times New Roman" pitchFamily="18" charset="0"/>
              </a:rPr>
              <a:t> y</a:t>
            </a:r>
            <a:r>
              <a:rPr lang="en-US"/>
              <a:t>-component is </a:t>
            </a:r>
            <a:r>
              <a:rPr lang="en-US">
                <a:solidFill>
                  <a:srgbClr val="2651CE"/>
                </a:solidFill>
              </a:rPr>
              <a:t>in phase </a:t>
            </a:r>
          </a:p>
          <a:p>
            <a:pPr>
              <a:spcBef>
                <a:spcPct val="20000"/>
              </a:spcBef>
            </a:pPr>
            <a:r>
              <a:rPr lang="en-US"/>
              <a:t>with the </a:t>
            </a:r>
            <a:r>
              <a:rPr lang="en-US" i="1"/>
              <a:t>x</a:t>
            </a:r>
            <a:r>
              <a:rPr lang="en-US"/>
              <a:t>-component,</a:t>
            </a:r>
          </a:p>
          <a:p>
            <a:pPr>
              <a:spcBef>
                <a:spcPct val="20000"/>
              </a:spcBef>
            </a:pPr>
            <a:r>
              <a:rPr lang="en-US"/>
              <a:t>but has </a:t>
            </a:r>
            <a:r>
              <a:rPr lang="en-US">
                <a:solidFill>
                  <a:srgbClr val="2651CE"/>
                </a:solidFill>
              </a:rPr>
              <a:t>different magnitude</a:t>
            </a:r>
            <a:r>
              <a:rPr lang="en-US">
                <a:solidFill>
                  <a:srgbClr val="66CCFF"/>
                </a:solidFill>
              </a:rPr>
              <a:t>.</a:t>
            </a:r>
          </a:p>
        </p:txBody>
      </p:sp>
      <p:pic>
        <p:nvPicPr>
          <p:cNvPr id="8205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2825" y="4845050"/>
            <a:ext cx="1555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6" name="Group 17"/>
          <p:cNvGrpSpPr>
            <a:grpSpLocks/>
          </p:cNvGrpSpPr>
          <p:nvPr/>
        </p:nvGrpSpPr>
        <p:grpSpPr bwMode="auto">
          <a:xfrm>
            <a:off x="1219200" y="1676400"/>
            <a:ext cx="6761163" cy="1066800"/>
            <a:chOff x="1835150" y="1828800"/>
            <a:chExt cx="5311775" cy="838200"/>
          </a:xfrm>
        </p:grpSpPr>
        <p:pic>
          <p:nvPicPr>
            <p:cNvPr id="8207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36738" y="1828800"/>
              <a:ext cx="531018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35150" y="2370138"/>
              <a:ext cx="5299075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5"/>
            <p:cNvPicPr>
              <a:picLocks noChangeAspect="1"/>
            </p:cNvPicPr>
            <p:nvPr/>
          </p:nvPicPr>
          <p:blipFill>
            <a:blip r:embed="rId8"/>
            <a:srcRect l="-100000"/>
            <a:stretch>
              <a:fillRect/>
            </a:stretch>
          </p:blipFill>
          <p:spPr bwMode="auto">
            <a:xfrm>
              <a:off x="3111500" y="2362200"/>
              <a:ext cx="304800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210" name="Picture 16"/>
            <p:cNvPicPr>
              <a:picLocks noChangeAspect="1"/>
            </p:cNvPicPr>
            <p:nvPr/>
          </p:nvPicPr>
          <p:blipFill>
            <a:blip r:embed="rId9"/>
            <a:srcRect l="-85715"/>
            <a:stretch>
              <a:fillRect/>
            </a:stretch>
          </p:blipFill>
          <p:spPr bwMode="auto">
            <a:xfrm>
              <a:off x="3111500" y="1854200"/>
              <a:ext cx="330200" cy="254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95250"/>
            <a:ext cx="7772400" cy="914400"/>
          </a:xfrm>
        </p:spPr>
        <p:txBody>
          <a:bodyPr/>
          <a:lstStyle/>
          <a:p>
            <a:r>
              <a:rPr lang="en-US" sz="2400" i="1" u="sng" smtClean="0">
                <a:solidFill>
                  <a:schemeClr val="tx1"/>
                </a:solidFill>
                <a:latin typeface="Trebuchet MS" pitchFamily="34" charset="0"/>
              </a:rPr>
              <a:t>Arbitrary-Angle Linear Polarization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943100" y="3000375"/>
            <a:ext cx="52514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en-US"/>
              <a:t>Specifically:       </a:t>
            </a:r>
          </a:p>
          <a:p>
            <a:pPr>
              <a:spcBef>
                <a:spcPct val="20000"/>
              </a:spcBef>
            </a:pPr>
            <a:r>
              <a:rPr lang="en-US"/>
              <a:t>	</a:t>
            </a:r>
            <a:r>
              <a:rPr lang="en-US">
                <a:cs typeface="Times New Roman" pitchFamily="18" charset="0"/>
              </a:rPr>
              <a:t>0°</a:t>
            </a:r>
            <a:r>
              <a:rPr lang="en-US"/>
              <a:t> linear (</a:t>
            </a:r>
            <a:r>
              <a:rPr lang="en-US" i="1"/>
              <a:t>x</a:t>
            </a:r>
            <a:r>
              <a:rPr lang="en-US"/>
              <a:t>) polarization:   </a:t>
            </a:r>
          </a:p>
          <a:p>
            <a:pPr>
              <a:spcBef>
                <a:spcPct val="20000"/>
              </a:spcBef>
            </a:pPr>
            <a:r>
              <a:rPr lang="en-US"/>
              <a:t>	90° linear (</a:t>
            </a:r>
            <a:r>
              <a:rPr lang="en-US" i="1"/>
              <a:t>y</a:t>
            </a:r>
            <a:r>
              <a:rPr lang="en-US"/>
              <a:t>) polarization: </a:t>
            </a:r>
          </a:p>
          <a:p>
            <a:pPr>
              <a:spcBef>
                <a:spcPct val="20000"/>
              </a:spcBef>
            </a:pPr>
            <a:r>
              <a:rPr lang="en-US"/>
              <a:t>	45° linear polarization: </a:t>
            </a:r>
          </a:p>
          <a:p>
            <a:pPr>
              <a:spcBef>
                <a:spcPct val="20000"/>
              </a:spcBef>
            </a:pPr>
            <a:r>
              <a:rPr lang="en-US"/>
              <a:t>	Arbitrary linear polarization:</a:t>
            </a:r>
            <a:endParaRPr lang="en-US" sz="2400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219200" y="5114925"/>
            <a:ext cx="5181600" cy="1295400"/>
            <a:chOff x="1872" y="3504"/>
            <a:chExt cx="2304" cy="576"/>
          </a:xfrm>
        </p:grpSpPr>
        <p:sp>
          <p:nvSpPr>
            <p:cNvPr id="9231" name="Rectangle 5"/>
            <p:cNvSpPr>
              <a:spLocks noChangeArrowheads="1"/>
            </p:cNvSpPr>
            <p:nvPr/>
          </p:nvSpPr>
          <p:spPr bwMode="auto">
            <a:xfrm>
              <a:off x="1872" y="3504"/>
              <a:ext cx="2304" cy="5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pic>
          <p:nvPicPr>
            <p:cNvPr id="9232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3" y="3587"/>
              <a:ext cx="1953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9221" name="Group 15"/>
          <p:cNvGrpSpPr>
            <a:grpSpLocks/>
          </p:cNvGrpSpPr>
          <p:nvPr/>
        </p:nvGrpSpPr>
        <p:grpSpPr bwMode="auto">
          <a:xfrm>
            <a:off x="1371600" y="1600200"/>
            <a:ext cx="6591300" cy="1066800"/>
            <a:chOff x="1835150" y="1828800"/>
            <a:chExt cx="5311775" cy="838200"/>
          </a:xfrm>
        </p:grpSpPr>
        <p:pic>
          <p:nvPicPr>
            <p:cNvPr id="9227" name="Picture 1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36738" y="1828800"/>
              <a:ext cx="531018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35150" y="2370138"/>
              <a:ext cx="5299075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9" name="Picture 15"/>
            <p:cNvPicPr>
              <a:picLocks noChangeAspect="1"/>
            </p:cNvPicPr>
            <p:nvPr/>
          </p:nvPicPr>
          <p:blipFill>
            <a:blip r:embed="rId8"/>
            <a:srcRect l="-100000"/>
            <a:stretch>
              <a:fillRect/>
            </a:stretch>
          </p:blipFill>
          <p:spPr bwMode="auto">
            <a:xfrm>
              <a:off x="3111500" y="2362200"/>
              <a:ext cx="304800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16"/>
            <p:cNvPicPr>
              <a:picLocks noChangeAspect="1"/>
            </p:cNvPicPr>
            <p:nvPr/>
          </p:nvPicPr>
          <p:blipFill>
            <a:blip r:embed="rId9"/>
            <a:srcRect l="-85715"/>
            <a:stretch>
              <a:fillRect/>
            </a:stretch>
          </p:blipFill>
          <p:spPr bwMode="auto">
            <a:xfrm>
              <a:off x="3111500" y="1854200"/>
              <a:ext cx="330200" cy="254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2" name="Rectangle 16"/>
          <p:cNvSpPr>
            <a:spLocks noChangeArrowheads="1"/>
          </p:cNvSpPr>
          <p:nvPr/>
        </p:nvSpPr>
        <p:spPr bwMode="auto">
          <a:xfrm>
            <a:off x="1676400" y="5181600"/>
            <a:ext cx="4648200" cy="9906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3" name="Picture 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1338" y="3297238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32463" y="3635375"/>
            <a:ext cx="146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59413" y="3960813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5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13450" y="4394200"/>
            <a:ext cx="224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838200"/>
            <a:ext cx="4070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6934200" cy="8382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solidFill>
                  <a:schemeClr val="tx1"/>
                </a:solidFill>
                <a:latin typeface="Trebuchet MS" pitchFamily="34" charset="0"/>
              </a:rPr>
              <a:t>Circular (or Helical) Polarization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4876800" y="4724400"/>
            <a:ext cx="39576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/>
              <a:t>The resulting E-field rotates</a:t>
            </a:r>
          </a:p>
          <a:p>
            <a:pPr algn="r"/>
            <a:r>
              <a:rPr lang="en-US" sz="1600" b="1"/>
              <a:t>counterclockwise</a:t>
            </a:r>
            <a:r>
              <a:rPr lang="en-US" sz="1600"/>
              <a:t> around the </a:t>
            </a:r>
          </a:p>
          <a:p>
            <a:pPr algn="r"/>
            <a:r>
              <a:rPr lang="en-US" sz="1600"/>
              <a:t>propagation-vector </a:t>
            </a:r>
            <a:br>
              <a:rPr lang="en-US" sz="1600"/>
            </a:br>
            <a:r>
              <a:rPr lang="en-US" sz="1600"/>
              <a:t>(looking along </a:t>
            </a:r>
            <a:r>
              <a:rPr lang="en-US" sz="1600" i="1"/>
              <a:t>z-axis</a:t>
            </a:r>
            <a:r>
              <a:rPr lang="en-US" sz="1600"/>
              <a:t>).</a:t>
            </a:r>
          </a:p>
          <a:p>
            <a:pPr algn="r"/>
            <a:endParaRPr lang="en-US" sz="1600"/>
          </a:p>
          <a:p>
            <a:pPr algn="r"/>
            <a:r>
              <a:rPr lang="en-US" sz="1600"/>
              <a:t>If projected on a constant z plane the </a:t>
            </a:r>
            <a:br>
              <a:rPr lang="en-US" sz="1600"/>
            </a:br>
            <a:r>
              <a:rPr lang="en-US" sz="1600"/>
              <a:t>E-field vector would rotate </a:t>
            </a:r>
            <a:r>
              <a:rPr lang="en-US" sz="1600" b="1"/>
              <a:t>clockwise !!!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304800" y="3886200"/>
            <a:ext cx="3505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/>
              <a:t>The complex amplitude of the </a:t>
            </a:r>
            <a:r>
              <a:rPr lang="en-US" sz="1600" i="1">
                <a:latin typeface="Times New Roman" pitchFamily="18" charset="0"/>
              </a:rPr>
              <a:t>x</a:t>
            </a:r>
            <a:r>
              <a:rPr lang="en-US" sz="1600"/>
              <a:t>-component is </a:t>
            </a:r>
            <a:r>
              <a:rPr lang="en-US" sz="1600" b="1" i="1">
                <a:solidFill>
                  <a:srgbClr val="2651CE"/>
                </a:solidFill>
              </a:rPr>
              <a:t>-</a:t>
            </a:r>
            <a:r>
              <a:rPr lang="en-US" sz="1600" b="1" i="1">
                <a:solidFill>
                  <a:srgbClr val="2651CE"/>
                </a:solidFill>
                <a:latin typeface="Times New Roman" pitchFamily="18" charset="0"/>
              </a:rPr>
              <a:t>j</a:t>
            </a:r>
            <a:r>
              <a:rPr lang="en-US" sz="1600">
                <a:solidFill>
                  <a:srgbClr val="2651CE"/>
                </a:solidFill>
              </a:rPr>
              <a:t> </a:t>
            </a:r>
            <a:r>
              <a:rPr lang="en-US" sz="1600"/>
              <a:t>times the complex amplitude of the </a:t>
            </a:r>
            <a:br>
              <a:rPr lang="en-US" sz="1600"/>
            </a:br>
            <a:r>
              <a:rPr lang="en-US" sz="1600" i="1">
                <a:latin typeface="Times New Roman" pitchFamily="18" charset="0"/>
              </a:rPr>
              <a:t>y</a:t>
            </a:r>
            <a:r>
              <a:rPr lang="en-US" sz="1600" i="1"/>
              <a:t>-</a:t>
            </a:r>
            <a:r>
              <a:rPr lang="en-US" sz="1600"/>
              <a:t>component.</a:t>
            </a:r>
          </a:p>
          <a:p>
            <a:pPr>
              <a:spcBef>
                <a:spcPct val="20000"/>
              </a:spcBef>
            </a:pPr>
            <a:r>
              <a:rPr lang="en-US" sz="1600"/>
              <a:t>		</a:t>
            </a:r>
          </a:p>
          <a:p>
            <a:pPr>
              <a:spcBef>
                <a:spcPct val="20000"/>
              </a:spcBef>
            </a:pPr>
            <a:r>
              <a:rPr lang="en-US" sz="1600" b="1" i="1">
                <a:latin typeface="Times New Roman" pitchFamily="18" charset="0"/>
              </a:rPr>
              <a:t>E</a:t>
            </a:r>
            <a:r>
              <a:rPr lang="en-US" sz="1600" b="1" i="1" baseline="-25000">
                <a:latin typeface="Times New Roman" pitchFamily="18" charset="0"/>
              </a:rPr>
              <a:t>x</a:t>
            </a:r>
            <a:r>
              <a:rPr lang="en-US" sz="1600"/>
              <a:t> and </a:t>
            </a:r>
            <a:r>
              <a:rPr lang="en-US" sz="1600" b="1" i="1">
                <a:latin typeface="Times New Roman" pitchFamily="18" charset="0"/>
              </a:rPr>
              <a:t>E</a:t>
            </a:r>
            <a:r>
              <a:rPr lang="en-US" sz="1600" b="1" i="1" baseline="-25000">
                <a:latin typeface="Times New Roman" pitchFamily="18" charset="0"/>
              </a:rPr>
              <a:t>y</a:t>
            </a:r>
            <a:r>
              <a:rPr lang="en-US" sz="1600"/>
              <a:t> are always </a:t>
            </a:r>
            <a:br>
              <a:rPr lang="en-US" sz="1600"/>
            </a:br>
            <a:r>
              <a:rPr lang="en-US" sz="1600" b="1">
                <a:solidFill>
                  <a:srgbClr val="2E6CD0"/>
                </a:solidFill>
              </a:rPr>
              <a:t>90 </a:t>
            </a:r>
            <a:r>
              <a:rPr lang="en-US" sz="1600" b="1">
                <a:solidFill>
                  <a:srgbClr val="2E6CD0"/>
                </a:solidFill>
                <a:latin typeface="Calibri" pitchFamily="34" charset="0"/>
              </a:rPr>
              <a:t> ͦ out of phase</a:t>
            </a:r>
            <a:endParaRPr lang="en-US" sz="2000"/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936625" y="2133600"/>
            <a:ext cx="325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… or, more generally,</a:t>
            </a:r>
          </a:p>
        </p:txBody>
      </p:sp>
      <p:pic>
        <p:nvPicPr>
          <p:cNvPr id="10247" name="Picture 1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1828800"/>
            <a:ext cx="177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33400"/>
            <a:ext cx="165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6450" y="3970338"/>
            <a:ext cx="1524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38862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15240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42313" y="2244725"/>
            <a:ext cx="35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7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21550" y="1325563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8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1219200"/>
            <a:ext cx="359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9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1676400"/>
            <a:ext cx="355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0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8200" y="2667000"/>
            <a:ext cx="414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2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31242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  <p:bldP spid="210949" grpId="0"/>
      <p:bldP spid="2109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5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overline{E} = A \left( cos(\omega t-k z) \,\hat{y}+ cos(\omega t-k z) \,\hat{x}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79"/>
  <p:tag name="PICTUREFILESIZE" val="824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phi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"/>
  <p:tag name="PICTUREFILESIZE" val="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x(z,t)= \hat{a}_x \, Re \{\tilde{E_o} \, cos(\phi) \, exp [j(\omega t- k z)] \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11"/>
  <p:tag name="PICTUREFILESIZE" val="101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(z,t)= \hat{a}_y \, Re \{\tilde{E_o} \, sin(\phi) \, exp [j (\omega t - k z)] \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10"/>
  <p:tag name="PICTUREFILESIZE" val="10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x(z,t)= \hat{a}_x \, Re \{\tilde{E_o} \, cos(\phi) \, exp [j(\omega t- k z)] \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11"/>
  <p:tag name="PICTUREFILESIZE" val="101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(z,t)= \hat{a}_y \, Re \{\tilde{E_o} \, sin(\phi) \, exp [j (\omega t - k z)] \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10"/>
  <p:tag name="PICTUREFILESIZE" val="10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E_y(z,t)}{E_x(z,t)}= \frac{sin(\phi)}{cos(\phi)} = tan(\phi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2"/>
  <p:tag name="PICTUREFILESIZE" val="105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omega t - k z = 0^o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2"/>
  <p:tag name="PICTUREFILESIZE" val="21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 \omega_p^2 = \frac{N q^2}{\epsilon_o m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35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omega t - k z = 90^o= \frac{\pi}{2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79"/>
  <p:tag name="PICTUREFILESIZE" val="35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tilde{E}_{o_x} \,\, and \,\, \tilde{E}_{o_y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3"/>
  <p:tag name="PICTUREFILESIZE" val="28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{o_x} \not= E_{o_y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95"/>
  <p:tag name="PICTUREFILESIZE" val="22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_R= E_o \left( \hat{x} + \hat{y} e^{-j\pi/2}&#10;\right) e^{-jk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74.875"/>
  <p:tag name="PICTUREFILESIZE" val="69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verline{E} = A \left( sin(\omega t-k z) \,\hat{y} \pm cos(\omega t-k z) \,\hat{x}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76"/>
  <p:tag name="PICTUREFILESIZE" val="83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_L= E_o \left( \hat{x} + \hat{y} e^{+j\pi/2}&#10;\right) e^{-jk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76"/>
  <p:tag name="PICTUREFILESIZE" val="688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mega_{o_y}^2 = \frac{k_y}{m}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84"/>
  <p:tag name="PICTUREFILESIZE" val="28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mega_{o_z}^2 = \frac{k_z}{m}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83"/>
  <p:tag name="PICTUREFILESIZE" val="27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mega_{o_x}^2 = \frac{k_x}{m}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85"/>
  <p:tag name="PICTUREFILESIZE" val="27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z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"/>
  <p:tag name="PICTUREFILESIZE" val="4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r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6"/>
  <p:tag name="PICTUREFILESIZE" val="4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y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"/>
  <p:tag name="PICTUREFILESIZE" val="4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x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"/>
  <p:tag name="PICTUREFILESIZE" val="45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mega_{o_x} =\omega_{o_z}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91"/>
  <p:tag name="PICTUREFILESIZE" val="17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P(\omega) = \frac{\epsilon_o \omega_p^2}{\omega_o^2 -\omega^2+j\omega \gamma} E(\omega)&#10;= (\tilde{\epsilon}(\omega)-1)\epsilon_o E(\omega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65"/>
  <p:tag name="PICTUREFILESIZE" val="122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ilde{\epsilon} = \epsilon_r - j \epsilon_i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06"/>
  <p:tag name="PICTUREFILESIZE" val="16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­_y = \sqrt{\frac{\epsilon_{y_r}}{\epsilon_o}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9"/>
  <p:tag name="PICTUREFILESIZE" val="292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­_x = \sqrt{\frac{\epsilon_{y_r}}{\epsilon_o}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9"/>
  <p:tag name="PICTUREFILESIZE" val="29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{y_r} &gt;&gt;\epsilon_{y_i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190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x=n_z \equiv n_o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26"/>
  <p:tag name="PICTUREFILESIZE" val="20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i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3.875"/>
  <p:tag name="PICTUREFILESIZE" val="49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y \equiv n_e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72"/>
  <p:tag name="PICTUREFILESIZE" val="142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lambda = 583 nm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111"/>
  <p:tag name="PICTUREFILESIZE" val="23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 \hat{x} + \hat{y} \right) e^{-jk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452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 \hat{x} e^{-jk_e z} + \hat{y}e^{-jk_o z} \right)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59.875"/>
  <p:tag name="PICTUREFILESIZE" val="605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E_y}{E_x}= \frac{e^{-jk_e d} }{e^{-jk_o d} } = {e^{-j(k_o-k_e) d} 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78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 \hat{x} e^{-jk_e d} + \hat{y}e^{-jk_o d} \right) e^{-jk 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16"/>
  <p:tag name="PICTUREFILESIZE" val="79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E_y}{E_x}= \frac{e^{-jk_e d} }{e^{-jk_o d} } = {e^{-j(k_o-k_e) d} } 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789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\hat{x}+\hat{y}\right) e^{-jk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45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 \hat{x}-\hat{y} \right) e^{-jk(z-d)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34"/>
  <p:tag name="PICTUREFILESIZE" val="528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vec{E}= E_o \left( \hat{x}-\hat{y} \right) e^{-jk(z-d)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34"/>
  <p:tag name="PICTUREFILESIZE" val="5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tilde{\epsilon} = \epsilon_r - j \epsilon_i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06"/>
  <p:tag name="PICTUREFILESIZE" val="16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psilon = \epsilon_o \left( 1+  \frac{ \omega_p^2}{\omega_o^2 -\omega^2+j\omega \gamma} \right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8"/>
  <p:tag name="PICTUREFILESIZE" val="74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psilon = \epsilon_o \left( 1+  \frac{ \omega_p^2}{\omega_o^2 -\omega^2+j\omega \gamma} \right)&#10; 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68"/>
  <p:tag name="PICTUREFILESIZE" val="74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heme/theme1.xml><?xml version="1.0" encoding="utf-8"?>
<a:theme xmlns:a="http://schemas.openxmlformats.org/drawingml/2006/main" name="Default Design">
  <a:themeElements>
    <a:clrScheme name="Custom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13345</TotalTime>
  <Words>615</Words>
  <Application>Microsoft Office PowerPoint</Application>
  <PresentationFormat>On-screen Show (4:3)</PresentationFormat>
  <Paragraphs>165</Paragraphs>
  <Slides>25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Arbitrary-Angle Linear Polarization</vt:lpstr>
      <vt:lpstr>Circular (or Helical) Polarization</vt:lpstr>
      <vt:lpstr>Right vs. Left Circular (or Helical) Polarization</vt:lpstr>
      <vt:lpstr>Unequal arbitrary-relative-phase components yield elliptical polarization</vt:lpstr>
      <vt:lpstr>Slide 12</vt:lpstr>
      <vt:lpstr>A linearly polarized wave can be represented as a sum of two circularly polarized waves</vt:lpstr>
      <vt:lpstr>A linearly polarized wave can be represented as a sum of two circularly polarized waves</vt:lpstr>
      <vt:lpstr>Slide 15</vt:lpstr>
      <vt:lpstr>Slide 16</vt:lpstr>
      <vt:lpstr>Slide 17</vt:lpstr>
      <vt:lpstr>Slide 18</vt:lpstr>
      <vt:lpstr>Uniaxial Crystal</vt:lpstr>
      <vt:lpstr>Birefringent Materials</vt:lpstr>
      <vt:lpstr>Slide 21</vt:lpstr>
      <vt:lpstr>Slide 22</vt:lpstr>
      <vt:lpstr>Slide 23</vt:lpstr>
      <vt:lpstr>EM Waves can be linearly, circularly, or elliptically polarized.  A circularly polarized wave can be represented as a sum of two linearly polarized waves having              phase shift.  A linearly polarized wave can be represented as a sum of two circularly polarized waves.  In the general case, waves are elliptically polarized.  </vt:lpstr>
      <vt:lpstr>Slide 25</vt:lpstr>
    </vt:vector>
  </TitlesOfParts>
  <Company>M.I.T.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Bulovic</dc:creator>
  <cp:lastModifiedBy>Janet Chuang</cp:lastModifiedBy>
  <cp:revision>113</cp:revision>
  <cp:lastPrinted>2012-03-23T19:01:28Z</cp:lastPrinted>
  <dcterms:created xsi:type="dcterms:W3CDTF">2010-10-20T21:42:14Z</dcterms:created>
  <dcterms:modified xsi:type="dcterms:W3CDTF">2013-01-15T21:29:28Z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18002611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