
<file path=[Content_Types].xml><?xml version="1.0" encoding="utf-8"?>
<Types xmlns="http://schemas.openxmlformats.org/package/2006/content-types">
  <Default ContentType="image/png" Extension="png"/>
  <Default ContentType="application/vnd.openxmlformats-officedocument.oleObject" Extension="bin"/>
  <Default ContentType="image/jpeg" Extension="jpeg"/>
  <Default ContentType="image/x-emf" Extension="emf"/>
  <Default ContentType="image/x-wmf" Extension="wmf"/>
  <Default ContentType="application/vnd.openxmlformats-package.relationships+xml" Extension="rels"/>
  <Default ContentType="application/xml" Extension="xml"/>
  <Default ContentType="video/unknown" Extension="gif"/>
  <Default ContentType="application/vnd.openxmlformats-officedocument.vmlDrawing" Extension="vml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notesMaster+xml" PartName="/ppt/notesMasters/notesMaster1.xml"/>
  <Override ContentType="application/vnd.openxmlformats-officedocument.presentationml.handoutMaster+xml" PartName="/ppt/handoutMasters/handout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tags+xml" PartName="/ppt/tags/tag1.xml"/>
  <Override ContentType="application/vnd.openxmlformats-officedocument.presentationml.tags+xml" PartName="/ppt/tags/tag2.xml"/>
  <Override ContentType="application/vnd.openxmlformats-officedocument.presentationml.tags+xml" PartName="/ppt/tags/tag3.xml"/>
  <Override ContentType="application/vnd.openxmlformats-officedocument.presentationml.tags+xml" PartName="/ppt/tags/tag4.xml"/>
  <Override ContentType="application/vnd.openxmlformats-officedocument.presentationml.tags+xml" PartName="/ppt/tags/tag5.xml"/>
  <Override ContentType="application/vnd.openxmlformats-officedocument.presentationml.tags+xml" PartName="/ppt/tags/tag6.xml"/>
  <Override ContentType="application/vnd.openxmlformats-officedocument.presentationml.tags+xml" PartName="/ppt/tags/tag7.xml"/>
  <Override ContentType="application/vnd.openxmlformats-officedocument.presentationml.tags+xml" PartName="/ppt/tags/tag8.xml"/>
  <Override ContentType="application/vnd.openxmlformats-officedocument.presentationml.tags+xml" PartName="/ppt/tags/tag9.xml"/>
  <Override ContentType="application/vnd.openxmlformats-officedocument.presentationml.tags+xml" PartName="/ppt/tags/tag10.xml"/>
  <Override ContentType="application/vnd.openxmlformats-officedocument.presentationml.tags+xml" PartName="/ppt/tags/tag11.xml"/>
  <Override ContentType="application/vnd.openxmlformats-officedocument.presentationml.tags+xml" PartName="/ppt/tags/tag12.xml"/>
  <Override ContentType="application/vnd.openxmlformats-officedocument.presentationml.tags+xml" PartName="/ppt/tags/tag13.xml"/>
  <Override ContentType="application/vnd.openxmlformats-officedocument.presentationml.tags+xml" PartName="/ppt/tags/tag14.xml"/>
  <Override ContentType="application/vnd.openxmlformats-officedocument.presentationml.tags+xml" PartName="/ppt/tags/tag15.xml"/>
  <Override ContentType="application/vnd.openxmlformats-officedocument.presentationml.tags+xml" PartName="/ppt/tags/tag16.xml"/>
  <Override ContentType="application/vnd.openxmlformats-officedocument.presentationml.tags+xml" PartName="/ppt/tags/tag17.xml"/>
  <Override ContentType="application/vnd.openxmlformats-officedocument.presentationml.tags+xml" PartName="/ppt/tags/tag18.xml"/>
  <Override ContentType="application/vnd.openxmlformats-officedocument.presentationml.tags+xml" PartName="/ppt/tags/tag19.xml"/>
  <Override ContentType="application/vnd.openxmlformats-officedocument.presentationml.tags+xml" PartName="/ppt/tags/tag20.xml"/>
  <Override ContentType="application/vnd.openxmlformats-officedocument.presentationml.tags+xml" PartName="/ppt/tags/tag21.xml"/>
  <Override ContentType="application/vnd.openxmlformats-officedocument.presentationml.tags+xml" PartName="/ppt/tags/tag22.xml"/>
  <Override ContentType="application/vnd.openxmlformats-officedocument.presentationml.tags+xml" PartName="/ppt/tags/tag23.xml"/>
  <Override ContentType="application/vnd.openxmlformats-officedocument.presentationml.tags+xml" PartName="/ppt/tags/tag24.xml"/>
  <Override ContentType="application/vnd.openxmlformats-officedocument.presentationml.tags+xml" PartName="/ppt/tags/tag25.xml"/>
  <Override ContentType="application/vnd.openxmlformats-officedocument.presentationml.tags+xml" PartName="/ppt/tags/tag26.xml"/>
  <Override ContentType="application/vnd.openxmlformats-officedocument.presentationml.tags+xml" PartName="/ppt/tags/tag27.xml"/>
  <Override ContentType="application/vnd.openxmlformats-officedocument.presentationml.tags+xml" PartName="/ppt/tags/tag28.xml"/>
  <Override ContentType="application/vnd.openxmlformats-officedocument.presentationml.tags+xml" PartName="/ppt/tags/tag29.xml"/>
  <Override ContentType="application/vnd.openxmlformats-officedocument.presentationml.tags+xml" PartName="/ppt/tags/tag30.xml"/>
  <Override ContentType="application/vnd.openxmlformats-officedocument.presentationml.tags+xml" PartName="/ppt/tags/tag31.xml"/>
  <Override ContentType="application/vnd.openxmlformats-officedocument.presentationml.tags+xml" PartName="/ppt/tags/tag32.xml"/>
  <Override ContentType="application/vnd.openxmlformats-officedocument.presentationml.tags+xml" PartName="/ppt/tags/tag33.xml"/>
  <Override ContentType="application/vnd.openxmlformats-officedocument.presentationml.tags+xml" PartName="/ppt/tags/tag34.xml"/>
  <Override ContentType="application/vnd.openxmlformats-officedocument.presentationml.tags+xml" PartName="/ppt/tags/tag35.xml"/>
  <Override ContentType="image/gif" PartName="/ppt/media/image115.gif"/>
  <Override ContentType="application/vnd.openxmlformats-officedocument.presentationml.tags+xml" PartName="/ppt/tags/tag36.xml"/>
  <Override ContentType="application/vnd.openxmlformats-officedocument.presentationml.tags+xml" PartName="/ppt/tags/tag37.xml"/>
  <Override ContentType="application/vnd.openxmlformats-officedocument.presentationml.notesSlide+xml" PartName="/ppt/notesSlides/notesSlide1.xml"/>
  <Override ContentType="application/vnd.openxmlformats-package.core-properties+xml" PartName="/docProps/core.xml"/>
  <Override ContentType="application/vnd.openxmlformats-officedocument.extended-properties+xml" PartName="/docProps/app.xml"/>
  <Override ContentType="application/vnd.openxmlformats-officedocument.custom-properties+xml" PartName="/docProps/custom.xml"/>
</Types>
</file>

<file path=_rels/.rels><?xml version="1.0" encoding="UTF-8" standalone="yes" ?><Relationships xmlns="http://schemas.openxmlformats.org/package/2006/relationships"><Relationship Id="rId3" Target="docProps/core.xml" Type="http://schemas.openxmlformats.org/package/2006/relationships/metadata/core-properties"/><Relationship Id="rId2" Target="docProps/thumbnail.jpeg" Type="http://schemas.openxmlformats.org/package/2006/relationships/metadata/thumbnail"/><Relationship Id="rId1" Target="ppt/presentation.xml" Type="http://schemas.openxmlformats.org/officeDocument/2006/relationships/officeDocument"/><Relationship Id="rId4" Target="docProps/app.xml" Type="http://schemas.openxmlformats.org/officeDocument/2006/relationships/extended-properties"/><Relationship Id="rId5" Target="docProps/custom.xml" Type="http://schemas.openxmlformats.org/officeDocument/2006/relationships/custom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74" r:id="rId2"/>
    <p:sldId id="303" r:id="rId3"/>
    <p:sldId id="335" r:id="rId4"/>
    <p:sldId id="313" r:id="rId5"/>
    <p:sldId id="309" r:id="rId6"/>
    <p:sldId id="336" r:id="rId7"/>
    <p:sldId id="334" r:id="rId8"/>
    <p:sldId id="293" r:id="rId9"/>
    <p:sldId id="310" r:id="rId10"/>
    <p:sldId id="316" r:id="rId11"/>
    <p:sldId id="312" r:id="rId12"/>
    <p:sldId id="311" r:id="rId13"/>
    <p:sldId id="314" r:id="rId14"/>
    <p:sldId id="338" r:id="rId15"/>
    <p:sldId id="331" r:id="rId16"/>
    <p:sldId id="329" r:id="rId17"/>
    <p:sldId id="330" r:id="rId18"/>
    <p:sldId id="324" r:id="rId19"/>
    <p:sldId id="325" r:id="rId20"/>
    <p:sldId id="326" r:id="rId21"/>
    <p:sldId id="327" r:id="rId22"/>
    <p:sldId id="332" r:id="rId23"/>
    <p:sldId id="337" r:id="rId2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6DA1"/>
    <a:srgbClr val="0066FF"/>
    <a:srgbClr val="E4F3F4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598" autoAdjust="0"/>
    <p:restoredTop sz="94956" autoAdjust="0"/>
  </p:normalViewPr>
  <p:slideViewPr>
    <p:cSldViewPr snapToGrid="0" snapToObjects="1">
      <p:cViewPr>
        <p:scale>
          <a:sx n="100" d="100"/>
          <a:sy n="100" d="100"/>
        </p:scale>
        <p:origin x="-786" y="-96"/>
      </p:cViewPr>
      <p:guideLst>
        <p:guide orient="horz" pos="1010"/>
        <p:guide orient="horz" pos="719"/>
        <p:guide orient="horz" pos="4034"/>
        <p:guide orient="horz" pos="4159"/>
        <p:guide orient="horz" pos="3573"/>
        <p:guide pos="3909"/>
        <p:guide pos="289"/>
        <p:guide pos="2880"/>
        <p:guide pos="54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8" d="100"/>
          <a:sy n="68" d="100"/>
        </p:scale>
        <p:origin x="-2844" y="-108"/>
      </p:cViewPr>
      <p:guideLst>
        <p:guide orient="horz" pos="3024"/>
        <p:guide pos="2304"/>
      </p:guideLst>
    </p:cSldViewPr>
  </p:notesViewPr>
  <p:gridSpacing cx="45720" cy="4572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wmf"/><Relationship Id="rId1" Type="http://schemas.openxmlformats.org/officeDocument/2006/relationships/image" Target="../media/image62.wmf"/><Relationship Id="rId6" Type="http://schemas.openxmlformats.org/officeDocument/2006/relationships/image" Target="../media/image67.wmf"/><Relationship Id="rId5" Type="http://schemas.openxmlformats.org/officeDocument/2006/relationships/image" Target="../media/image66.wmf"/><Relationship Id="rId4" Type="http://schemas.openxmlformats.org/officeDocument/2006/relationships/image" Target="../media/image6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9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b" anchorCtr="0" compatLnSpc="1">
            <a:prstTxWarp prst="textNoShape">
              <a:avLst/>
            </a:prstTxWarp>
          </a:bodyPr>
          <a:lstStyle>
            <a:lvl1pPr defTabSz="966668">
              <a:defRPr sz="1200"/>
            </a:lvl1pPr>
          </a:lstStyle>
          <a:p>
            <a:r>
              <a:rPr lang="en-US" dirty="0" smtClean="0">
                <a:latin typeface="Trebuchet MS"/>
                <a:cs typeface="Trebuchet MS"/>
              </a:rPr>
              <a:t>21 – Generating EM Waves</a:t>
            </a:r>
            <a:endParaRPr lang="en-US" dirty="0">
              <a:latin typeface="Trebuchet MS"/>
              <a:cs typeface="Trebuchet M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9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9" tIns="48325" rIns="96649" bIns="48325" numCol="1" anchor="b" anchorCtr="0" compatLnSpc="1">
            <a:prstTxWarp prst="textNoShape">
              <a:avLst/>
            </a:prstTxWarp>
          </a:bodyPr>
          <a:lstStyle>
            <a:lvl1pPr algn="r" defTabSz="966668">
              <a:defRPr sz="1200"/>
            </a:lvl1pPr>
          </a:lstStyle>
          <a:p>
            <a:fld id="{B9FD7132-0F8A-4AAF-B469-D06DE6EE7BF0}" type="slidenum">
              <a:rPr lang="en-US">
                <a:latin typeface="Trebuchet MS"/>
                <a:cs typeface="Trebuchet MS"/>
              </a:rPr>
              <a:pPr/>
              <a:t>‹#›</a:t>
            </a:fld>
            <a:endParaRPr lang="en-US">
              <a:latin typeface="Trebuchet MS"/>
              <a:cs typeface="Trebuchet MS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2" y="0"/>
            <a:ext cx="3381375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168" tIns="51085" rIns="102168" bIns="51085"/>
          <a:lstStyle/>
          <a:p>
            <a:pPr defTabSz="1022223"/>
            <a:endParaRPr lang="en-US" sz="1200" dirty="0"/>
          </a:p>
          <a:p>
            <a:pPr defTabSz="1022223"/>
            <a:endParaRPr lang="en-US" sz="1200" dirty="0"/>
          </a:p>
        </p:txBody>
      </p:sp>
      <p:sp>
        <p:nvSpPr>
          <p:cNvPr id="7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6.007 – OCW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1530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170238" cy="479425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1"/>
            <a:ext cx="3170238" cy="479425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C202C68C-2181-42C9-93B8-220FDA0FEFA9}" type="datetimeFigureOut">
              <a:rPr lang="en-US" smtClean="0"/>
              <a:pPr/>
              <a:t>1/3/2013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2188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9" y="4560890"/>
            <a:ext cx="5851525" cy="4319587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9"/>
            <a:ext cx="3170238" cy="47942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9"/>
            <a:ext cx="3170238" cy="47942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F58855CB-1BBD-40CD-84E0-A4AE481B12D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09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0EDD4E-80DC-44AC-9D72-8309D33892C2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969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488EF0-40AD-4023-A61B-899AE8D7F57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8C0D30-4273-4501-929D-0D2674D6D61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844D68-1259-4D04-B76B-582D548915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47721-0FA2-4D96-820D-AAB18DBBDF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C4A833-12D0-4014-85FB-AD976DA95E5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08B12-0669-44D9-84AE-7DA6A3D10BF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531473-F056-4F52-BB4C-B52C0D86C2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BB3B4-A343-4E4C-917F-13DDAB870DE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00787-EE62-4AB2-856D-EF9C2D8659C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CB2544-415F-42D5-90DE-D1FAB74C11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C2851-AA54-420B-AA3C-0962073E312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DD5994E-0683-4891-8070-2A4656B4F51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2" Target="../media/image1.jpeg" Type="http://schemas.openxmlformats.org/officeDocument/2006/relationships/image"/><Relationship Id="rId1" Target="../slideLayouts/slideLayout7.xml" Type="http://schemas.openxmlformats.org/officeDocument/2006/relationships/slideLayout"/></Relationships>
</file>

<file path=ppt/slides/_rels/slide10.xml.rels><?xml version="1.0" encoding="UTF-8" standalone="yes" ?><Relationships xmlns="http://schemas.openxmlformats.org/package/2006/relationships"><Relationship Id="rId8" Target="../media/image47.png" Type="http://schemas.openxmlformats.org/officeDocument/2006/relationships/image"/><Relationship Id="rId13" Target="../media/image38.emf" Type="http://schemas.openxmlformats.org/officeDocument/2006/relationships/image"/><Relationship Id="rId18" Target="../media/image49.png" Type="http://schemas.openxmlformats.org/officeDocument/2006/relationships/image"/><Relationship Id="rId3" Target="../tags/tag15.xml" Type="http://schemas.openxmlformats.org/officeDocument/2006/relationships/tags"/><Relationship Id="rId21" Target="../media/image52.emf" Type="http://schemas.openxmlformats.org/officeDocument/2006/relationships/image"/><Relationship Id="rId7" Target="../media/image42.png" Type="http://schemas.openxmlformats.org/officeDocument/2006/relationships/image"/><Relationship Id="rId12" Target="../media/image37.emf" Type="http://schemas.openxmlformats.org/officeDocument/2006/relationships/image"/><Relationship Id="rId17" Target="../media/image44.emf" Type="http://schemas.openxmlformats.org/officeDocument/2006/relationships/image"/><Relationship Id="rId2" Target="../tags/tag14.xml" Type="http://schemas.openxmlformats.org/officeDocument/2006/relationships/tags"/><Relationship Id="rId16" Target="../media/image43.png" Type="http://schemas.openxmlformats.org/officeDocument/2006/relationships/image"/><Relationship Id="rId20" Target="../media/image51.emf" Type="http://schemas.openxmlformats.org/officeDocument/2006/relationships/image"/><Relationship Id="rId1" Target="../tags/tag13.xml" Type="http://schemas.openxmlformats.org/officeDocument/2006/relationships/tags"/><Relationship Id="rId6" Target="../media/image46.png" Type="http://schemas.openxmlformats.org/officeDocument/2006/relationships/image"/><Relationship Id="rId11" Target="../media/image48.emf" Type="http://schemas.openxmlformats.org/officeDocument/2006/relationships/image"/><Relationship Id="rId5" Target="../media/image45.emf" Type="http://schemas.openxmlformats.org/officeDocument/2006/relationships/image"/><Relationship Id="rId15" Target="../media/image40.emf" Type="http://schemas.openxmlformats.org/officeDocument/2006/relationships/image"/><Relationship Id="rId10" Target="../media/image34.emf" Type="http://schemas.openxmlformats.org/officeDocument/2006/relationships/image"/><Relationship Id="rId19" Target="../media/image50.jpeg" Type="http://schemas.openxmlformats.org/officeDocument/2006/relationships/image"/><Relationship Id="rId4" Target="../slideLayouts/slideLayout7.xml" Type="http://schemas.openxmlformats.org/officeDocument/2006/relationships/slideLayout"/><Relationship Id="rId9" Target="../media/image36.emf" Type="http://schemas.openxmlformats.org/officeDocument/2006/relationships/image"/><Relationship Id="rId14" Target="../media/image39.emf" Type="http://schemas.openxmlformats.org/officeDocument/2006/relationships/image"/><Relationship Id="rId22" Target="../media/image41.emf" Type="http://schemas.openxmlformats.org/officeDocument/2006/relationships/image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emf"/><Relationship Id="rId13" Type="http://schemas.openxmlformats.org/officeDocument/2006/relationships/image" Target="../media/image60.emf"/><Relationship Id="rId3" Type="http://schemas.microsoft.com/office/2007/relationships/media" Target="../media/media1.gif"/><Relationship Id="rId7" Type="http://schemas.openxmlformats.org/officeDocument/2006/relationships/image" Target="../media/image54.png"/><Relationship Id="rId12" Type="http://schemas.openxmlformats.org/officeDocument/2006/relationships/image" Target="../media/image59.emf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53.png"/><Relationship Id="rId11" Type="http://schemas.openxmlformats.org/officeDocument/2006/relationships/image" Target="../media/image58.em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7.emf"/><Relationship Id="rId4" Type="http://schemas.openxmlformats.org/officeDocument/2006/relationships/video" Target="../media/media1.gif"/><Relationship Id="rId9" Type="http://schemas.openxmlformats.org/officeDocument/2006/relationships/image" Target="../media/image56.emf"/><Relationship Id="rId14" Type="http://schemas.openxmlformats.org/officeDocument/2006/relationships/image" Target="../media/image6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70.png"/><Relationship Id="rId18" Type="http://schemas.openxmlformats.org/officeDocument/2006/relationships/oleObject" Target="../embeddings/oleObject6.bin"/><Relationship Id="rId26" Type="http://schemas.openxmlformats.org/officeDocument/2006/relationships/image" Target="../media/image74.emf"/><Relationship Id="rId3" Type="http://schemas.openxmlformats.org/officeDocument/2006/relationships/tags" Target="../tags/tag19.xml"/><Relationship Id="rId21" Type="http://schemas.openxmlformats.org/officeDocument/2006/relationships/image" Target="../media/image71.emf"/><Relationship Id="rId7" Type="http://schemas.openxmlformats.org/officeDocument/2006/relationships/image" Target="../media/image62.wmf"/><Relationship Id="rId12" Type="http://schemas.openxmlformats.org/officeDocument/2006/relationships/image" Target="../media/image64.wmf"/><Relationship Id="rId17" Type="http://schemas.openxmlformats.org/officeDocument/2006/relationships/image" Target="../media/image66.wmf"/><Relationship Id="rId25" Type="http://schemas.openxmlformats.org/officeDocument/2006/relationships/image" Target="../media/image73.emf"/><Relationship Id="rId2" Type="http://schemas.openxmlformats.org/officeDocument/2006/relationships/tags" Target="../tags/tag18.xml"/><Relationship Id="rId16" Type="http://schemas.openxmlformats.org/officeDocument/2006/relationships/oleObject" Target="../embeddings/oleObject5.bin"/><Relationship Id="rId20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3.bin"/><Relationship Id="rId24" Type="http://schemas.openxmlformats.org/officeDocument/2006/relationships/image" Target="../media/image40.emf"/><Relationship Id="rId5" Type="http://schemas.openxmlformats.org/officeDocument/2006/relationships/image" Target="../media/image68.emf"/><Relationship Id="rId15" Type="http://schemas.openxmlformats.org/officeDocument/2006/relationships/image" Target="../media/image65.wmf"/><Relationship Id="rId23" Type="http://schemas.openxmlformats.org/officeDocument/2006/relationships/image" Target="../media/image38.emf"/><Relationship Id="rId10" Type="http://schemas.openxmlformats.org/officeDocument/2006/relationships/image" Target="../media/image69.png"/><Relationship Id="rId19" Type="http://schemas.openxmlformats.org/officeDocument/2006/relationships/image" Target="../media/image67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3.wmf"/><Relationship Id="rId14" Type="http://schemas.openxmlformats.org/officeDocument/2006/relationships/oleObject" Target="../embeddings/oleObject4.bin"/><Relationship Id="rId22" Type="http://schemas.openxmlformats.org/officeDocument/2006/relationships/image" Target="../media/image7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emf"/><Relationship Id="rId3" Type="http://schemas.openxmlformats.org/officeDocument/2006/relationships/oleObject" Target="../embeddings/oleObject7.bin"/><Relationship Id="rId7" Type="http://schemas.openxmlformats.org/officeDocument/2006/relationships/image" Target="../media/image72.emf"/><Relationship Id="rId12" Type="http://schemas.openxmlformats.org/officeDocument/2006/relationships/image" Target="../media/image7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1.emf"/><Relationship Id="rId11" Type="http://schemas.openxmlformats.org/officeDocument/2006/relationships/image" Target="../media/image73.emf"/><Relationship Id="rId5" Type="http://schemas.openxmlformats.org/officeDocument/2006/relationships/image" Target="../media/image68.emf"/><Relationship Id="rId10" Type="http://schemas.openxmlformats.org/officeDocument/2006/relationships/image" Target="../media/image40.emf"/><Relationship Id="rId4" Type="http://schemas.openxmlformats.org/officeDocument/2006/relationships/image" Target="../media/image75.wmf"/><Relationship Id="rId9" Type="http://schemas.openxmlformats.org/officeDocument/2006/relationships/image" Target="../media/image38.emf"/></Relationships>
</file>

<file path=ppt/slides/_rels/slide14.xml.rels><?xml version="1.0" encoding="UTF-8" standalone="yes" ?><Relationships xmlns="http://schemas.openxmlformats.org/package/2006/relationships"><Relationship Id="rId3" Target="../media/image78.jpeg" Type="http://schemas.openxmlformats.org/officeDocument/2006/relationships/image"/><Relationship Id="rId2" Target="../media/image77.jpeg" Type="http://schemas.openxmlformats.org/officeDocument/2006/relationships/image"/><Relationship Id="rId1" Target="../slideLayouts/slideLayout2.xml" Type="http://schemas.openxmlformats.org/officeDocument/2006/relationships/slideLayout"/><Relationship Id="rId5" Target="../media/image80.jpeg" Type="http://schemas.openxmlformats.org/officeDocument/2006/relationships/image"/><Relationship Id="rId4" Target="../media/image79.jpeg" Type="http://schemas.openxmlformats.org/officeDocument/2006/relationships/image"/></Relationships>
</file>

<file path=ppt/slides/_rels/slide15.xml.rels><?xml version="1.0" encoding="UTF-8" standalone="yes" ?><Relationships xmlns="http://schemas.openxmlformats.org/package/2006/relationships"><Relationship Id="rId8" Target="http://commons.wikimedia.org/w/index.php?title=User:Sheliak&amp;action=edit&amp;redlink=1" TargetMode="External" Type="http://schemas.openxmlformats.org/officeDocument/2006/relationships/hyperlink"/><Relationship Id="rId3" Target="../media/image82.jpeg" Type="http://schemas.openxmlformats.org/officeDocument/2006/relationships/image"/><Relationship Id="rId7" Target="../media/image77.jpeg" Type="http://schemas.openxmlformats.org/officeDocument/2006/relationships/image"/><Relationship Id="rId2" Target="../media/image81.jpeg" Type="http://schemas.openxmlformats.org/officeDocument/2006/relationships/image"/><Relationship Id="rId1" Target="../slideLayouts/slideLayout2.xml" Type="http://schemas.openxmlformats.org/officeDocument/2006/relationships/slideLayout"/><Relationship Id="rId6" Target="../media/image85.emf" Type="http://schemas.openxmlformats.org/officeDocument/2006/relationships/image"/><Relationship Id="rId5" Target="../media/image84.emf" Type="http://schemas.openxmlformats.org/officeDocument/2006/relationships/image"/><Relationship Id="rId10" Target="../media/image86.jpeg" Type="http://schemas.openxmlformats.org/officeDocument/2006/relationships/image"/><Relationship Id="rId4" Target="../media/image83.jpeg" Type="http://schemas.openxmlformats.org/officeDocument/2006/relationships/image"/><Relationship Id="rId9" Target="http://commons.wikimedia.org/wiki/File:NSTX.jpg" TargetMode="External" Type="http://schemas.openxmlformats.org/officeDocument/2006/relationships/hyperlink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Cellular_frequencies" TargetMode="External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image" Target="../media/image93.png"/><Relationship Id="rId18" Type="http://schemas.openxmlformats.org/officeDocument/2006/relationships/image" Target="../media/image98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image" Target="../media/image92.png"/><Relationship Id="rId17" Type="http://schemas.openxmlformats.org/officeDocument/2006/relationships/image" Target="../media/image97.png"/><Relationship Id="rId2" Type="http://schemas.openxmlformats.org/officeDocument/2006/relationships/tags" Target="../tags/tag21.xml"/><Relationship Id="rId16" Type="http://schemas.openxmlformats.org/officeDocument/2006/relationships/image" Target="../media/image96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91.png"/><Relationship Id="rId5" Type="http://schemas.openxmlformats.org/officeDocument/2006/relationships/tags" Target="../tags/tag24.xml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19" Type="http://schemas.openxmlformats.org/officeDocument/2006/relationships/image" Target="../media/image99.emf"/><Relationship Id="rId4" Type="http://schemas.openxmlformats.org/officeDocument/2006/relationships/tags" Target="../tags/tag23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4.emf"/></Relationships>
</file>

<file path=ppt/slides/_rels/slide19.xml.rels><?xml version="1.0" encoding="UTF-8" standalone="yes" ?><Relationships xmlns="http://schemas.openxmlformats.org/package/2006/relationships"><Relationship Id="rId8" Target="../tags/tag35.xml" Type="http://schemas.openxmlformats.org/officeDocument/2006/relationships/tags"/><Relationship Id="rId13" Target="../media/image93.png" Type="http://schemas.openxmlformats.org/officeDocument/2006/relationships/image"/><Relationship Id="rId18" Target="../media/image98.png" Type="http://schemas.openxmlformats.org/officeDocument/2006/relationships/image"/><Relationship Id="rId3" Target="../tags/tag30.xml" Type="http://schemas.openxmlformats.org/officeDocument/2006/relationships/tags"/><Relationship Id="rId7" Target="../tags/tag34.xml" Type="http://schemas.openxmlformats.org/officeDocument/2006/relationships/tags"/><Relationship Id="rId12" Target="../media/image102.png" Type="http://schemas.openxmlformats.org/officeDocument/2006/relationships/image"/><Relationship Id="rId17" Target="../media/image97.png" Type="http://schemas.openxmlformats.org/officeDocument/2006/relationships/image"/><Relationship Id="rId2" Target="../tags/tag29.xml" Type="http://schemas.openxmlformats.org/officeDocument/2006/relationships/tags"/><Relationship Id="rId16" Target="../media/image96.png" Type="http://schemas.openxmlformats.org/officeDocument/2006/relationships/image"/><Relationship Id="rId1" Target="../tags/tag28.xml" Type="http://schemas.openxmlformats.org/officeDocument/2006/relationships/tags"/><Relationship Id="rId6" Target="../tags/tag33.xml" Type="http://schemas.openxmlformats.org/officeDocument/2006/relationships/tags"/><Relationship Id="rId11" Target="../media/image101.png" Type="http://schemas.openxmlformats.org/officeDocument/2006/relationships/image"/><Relationship Id="rId5" Target="../tags/tag32.xml" Type="http://schemas.openxmlformats.org/officeDocument/2006/relationships/tags"/><Relationship Id="rId15" Target="../media/image95.png" Type="http://schemas.openxmlformats.org/officeDocument/2006/relationships/image"/><Relationship Id="rId10" Target="../media/image100.jpeg" Type="http://schemas.openxmlformats.org/officeDocument/2006/relationships/image"/><Relationship Id="rId19" Target="../media/image99.emf" Type="http://schemas.openxmlformats.org/officeDocument/2006/relationships/image"/><Relationship Id="rId4" Target="../tags/tag31.xml" Type="http://schemas.openxmlformats.org/officeDocument/2006/relationships/tags"/><Relationship Id="rId9" Target="../slideLayouts/slideLayout7.xml" Type="http://schemas.openxmlformats.org/officeDocument/2006/relationships/slideLayout"/><Relationship Id="rId14" Target="../media/image94.emf" Type="http://schemas.openxmlformats.org/officeDocument/2006/relationships/image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jpeg"/><Relationship Id="rId4" Type="http://schemas.openxmlformats.org/officeDocument/2006/relationships/tags" Target="../tags/tag4.xml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emf"/><Relationship Id="rId3" Type="http://schemas.openxmlformats.org/officeDocument/2006/relationships/image" Target="../media/image104.emf"/><Relationship Id="rId7" Type="http://schemas.openxmlformats.org/officeDocument/2006/relationships/image" Target="../media/image108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emf"/><Relationship Id="rId11" Type="http://schemas.openxmlformats.org/officeDocument/2006/relationships/image" Target="../media/image12.emf"/><Relationship Id="rId5" Type="http://schemas.openxmlformats.org/officeDocument/2006/relationships/image" Target="../media/image106.emf"/><Relationship Id="rId10" Type="http://schemas.openxmlformats.org/officeDocument/2006/relationships/image" Target="../media/image111.emf"/><Relationship Id="rId4" Type="http://schemas.openxmlformats.org/officeDocument/2006/relationships/image" Target="../media/image105.emf"/><Relationship Id="rId9" Type="http://schemas.openxmlformats.org/officeDocument/2006/relationships/image" Target="../media/image11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emf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flickr.com/photos/10775233@N00/2496092" TargetMode="External"/><Relationship Id="rId5" Type="http://schemas.openxmlformats.org/officeDocument/2006/relationships/image" Target="../media/image115.gif"/><Relationship Id="rId4" Type="http://schemas.openxmlformats.org/officeDocument/2006/relationships/image" Target="../media/image11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em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7.emf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116.emf"/><Relationship Id="rId11" Type="http://schemas.openxmlformats.org/officeDocument/2006/relationships/image" Target="../media/image107.emf"/><Relationship Id="rId5" Type="http://schemas.openxmlformats.org/officeDocument/2006/relationships/image" Target="../media/image102.png"/><Relationship Id="rId10" Type="http://schemas.openxmlformats.org/officeDocument/2006/relationships/image" Target="../media/image106.emf"/><Relationship Id="rId4" Type="http://schemas.openxmlformats.org/officeDocument/2006/relationships/image" Target="../media/image92.png"/><Relationship Id="rId9" Type="http://schemas.openxmlformats.org/officeDocument/2006/relationships/image" Target="../media/image10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ocw.mit.edu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ocw.mit.edu/terms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emf"/><Relationship Id="rId3" Type="http://schemas.openxmlformats.org/officeDocument/2006/relationships/tags" Target="../tags/tag7.xml"/><Relationship Id="rId7" Type="http://schemas.openxmlformats.org/officeDocument/2006/relationships/image" Target="../media/image8.png"/><Relationship Id="rId12" Type="http://schemas.openxmlformats.org/officeDocument/2006/relationships/image" Target="../media/image13.emf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11" Type="http://schemas.openxmlformats.org/officeDocument/2006/relationships/image" Target="../media/image12.em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emf"/><Relationship Id="rId4" Type="http://schemas.openxmlformats.org/officeDocument/2006/relationships/tags" Target="../tags/tag8.xml"/><Relationship Id="rId9" Type="http://schemas.openxmlformats.org/officeDocument/2006/relationships/image" Target="../media/image10.png"/><Relationship Id="rId14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emf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42.png"/><Relationship Id="rId3" Type="http://schemas.openxmlformats.org/officeDocument/2006/relationships/image" Target="../media/image14.emf"/><Relationship Id="rId7" Type="http://schemas.openxmlformats.org/officeDocument/2006/relationships/image" Target="../media/image36.emf"/><Relationship Id="rId12" Type="http://schemas.openxmlformats.org/officeDocument/2006/relationships/image" Target="../media/image41.emf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5.emf"/><Relationship Id="rId1" Type="http://schemas.openxmlformats.org/officeDocument/2006/relationships/tags" Target="../tags/tag12.xml"/><Relationship Id="rId6" Type="http://schemas.openxmlformats.org/officeDocument/2006/relationships/image" Target="../media/image35.emf"/><Relationship Id="rId11" Type="http://schemas.openxmlformats.org/officeDocument/2006/relationships/image" Target="../media/image40.emf"/><Relationship Id="rId5" Type="http://schemas.openxmlformats.org/officeDocument/2006/relationships/image" Target="../media/image34.emf"/><Relationship Id="rId15" Type="http://schemas.openxmlformats.org/officeDocument/2006/relationships/image" Target="../media/image44.emf"/><Relationship Id="rId10" Type="http://schemas.openxmlformats.org/officeDocument/2006/relationships/image" Target="../media/image39.emf"/><Relationship Id="rId4" Type="http://schemas.openxmlformats.org/officeDocument/2006/relationships/image" Target="../media/image15.emf"/><Relationship Id="rId9" Type="http://schemas.openxmlformats.org/officeDocument/2006/relationships/image" Target="../media/image38.emf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574685" y="825891"/>
            <a:ext cx="3997322" cy="1112099"/>
          </a:xfrm>
          <a:prstGeom prst="rect">
            <a:avLst/>
          </a:prstGeom>
          <a:noFill/>
          <a:ln w="254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120000"/>
              </a:lnSpc>
            </a:pPr>
            <a:r>
              <a:rPr lang="en-US" sz="2800" i="1" u="sng" dirty="0" smtClean="0">
                <a:latin typeface="Trebuchet MS"/>
                <a:ea typeface="ＭＳ Ｐゴシック" pitchFamily="-65" charset="-128"/>
                <a:cs typeface="Trebuchet MS"/>
              </a:rPr>
              <a:t>Generating </a:t>
            </a:r>
            <a:br>
              <a:rPr lang="en-US" sz="2800" i="1" u="sng" dirty="0" smtClean="0">
                <a:latin typeface="Trebuchet MS"/>
                <a:ea typeface="ＭＳ Ｐゴシック" pitchFamily="-65" charset="-128"/>
                <a:cs typeface="Trebuchet MS"/>
              </a:rPr>
            </a:br>
            <a:r>
              <a:rPr lang="en-US" sz="2800" i="1" u="sng" dirty="0" smtClean="0">
                <a:latin typeface="Trebuchet MS"/>
                <a:ea typeface="ＭＳ Ｐゴシック" pitchFamily="-65" charset="-128"/>
                <a:cs typeface="Trebuchet MS"/>
              </a:rPr>
              <a:t>Electromagnetic Waves</a:t>
            </a:r>
            <a:endParaRPr lang="en-US" sz="2400" i="1" u="sng" dirty="0">
              <a:latin typeface="Trebuchet MS"/>
              <a:ea typeface="ＭＳ Ｐゴシック" pitchFamily="-65" charset="-128"/>
              <a:cs typeface="Trebuchet MS"/>
            </a:endParaRPr>
          </a:p>
        </p:txBody>
      </p:sp>
      <p:sp>
        <p:nvSpPr>
          <p:cNvPr id="58374" name="Text Box 5"/>
          <p:cNvSpPr txBox="1">
            <a:spLocks noChangeArrowheads="1"/>
          </p:cNvSpPr>
          <p:nvPr/>
        </p:nvSpPr>
        <p:spPr bwMode="auto">
          <a:xfrm>
            <a:off x="1162186" y="3983087"/>
            <a:ext cx="7389523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28600" indent="-228600" eaLnBrk="0" hangingPunct="0"/>
            <a:r>
              <a:rPr lang="en-US" sz="2400" u="sng" dirty="0">
                <a:latin typeface="Trebuchet MS"/>
                <a:ea typeface="ＭＳ Ｐゴシック" pitchFamily="-65" charset="-128"/>
                <a:cs typeface="Trebuchet MS"/>
              </a:rPr>
              <a:t>Outline</a:t>
            </a:r>
          </a:p>
          <a:p>
            <a:pPr marL="228600" indent="-228600" eaLnBrk="0" hangingPunct="0"/>
            <a:endParaRPr lang="en-US" sz="2400" dirty="0">
              <a:latin typeface="Trebuchet MS"/>
              <a:ea typeface="ＭＳ Ｐゴシック" pitchFamily="-65" charset="-128"/>
              <a:cs typeface="Trebuchet MS"/>
            </a:endParaRPr>
          </a:p>
          <a:p>
            <a:pPr marL="228600" indent="-228600">
              <a:buFontTx/>
              <a:buChar char="•"/>
            </a:pPr>
            <a:r>
              <a:rPr lang="en-US" sz="2400" dirty="0" smtClean="0">
                <a:latin typeface="Trebuchet MS"/>
                <a:ea typeface="ＭＳ Ｐゴシック" pitchFamily="-65" charset="-128"/>
                <a:cs typeface="Trebuchet MS"/>
              </a:rPr>
              <a:t>Uniform Plane Waves</a:t>
            </a:r>
            <a:endParaRPr lang="en-US" sz="2400" dirty="0">
              <a:latin typeface="Trebuchet MS"/>
              <a:ea typeface="ＭＳ Ｐゴシック" pitchFamily="-65" charset="-128"/>
              <a:cs typeface="Trebuchet MS"/>
            </a:endParaRPr>
          </a:p>
          <a:p>
            <a:pPr marL="233363" indent="-233363" eaLnBrk="0" hangingPunct="0">
              <a:buFontTx/>
              <a:buChar char="•"/>
            </a:pPr>
            <a:r>
              <a:rPr lang="en-US" sz="2400" dirty="0" smtClean="0">
                <a:latin typeface="Trebuchet MS"/>
                <a:cs typeface="Trebuchet MS"/>
              </a:rPr>
              <a:t>Energy Transported by EM Waves (</a:t>
            </a:r>
            <a:r>
              <a:rPr lang="en-US" sz="2400" dirty="0" err="1" smtClean="0">
                <a:latin typeface="Trebuchet MS"/>
                <a:cs typeface="Trebuchet MS"/>
              </a:rPr>
              <a:t>Poynting</a:t>
            </a:r>
            <a:r>
              <a:rPr lang="en-US" sz="2400" dirty="0" smtClean="0">
                <a:latin typeface="Trebuchet MS"/>
                <a:cs typeface="Trebuchet MS"/>
              </a:rPr>
              <a:t> Vector)</a:t>
            </a:r>
          </a:p>
          <a:p>
            <a:pPr marL="228600" indent="-228600">
              <a:buFontTx/>
              <a:buChar char="•"/>
            </a:pPr>
            <a:r>
              <a:rPr lang="en-US" sz="2400" dirty="0" smtClean="0">
                <a:latin typeface="Trebuchet MS"/>
                <a:ea typeface="ＭＳ Ｐゴシック" pitchFamily="-65" charset="-128"/>
                <a:cs typeface="Trebuchet MS"/>
              </a:rPr>
              <a:t>Current Sheet &amp; Quasi-static Approximation</a:t>
            </a:r>
            <a:endParaRPr lang="en-US" sz="2400" dirty="0">
              <a:latin typeface="Trebuchet MS"/>
              <a:ea typeface="ＭＳ Ｐゴシック" pitchFamily="-65" charset="-128"/>
              <a:cs typeface="Trebuchet MS"/>
            </a:endParaRPr>
          </a:p>
          <a:p>
            <a:pPr marL="228600" indent="-228600">
              <a:buFontTx/>
              <a:buChar char="•"/>
            </a:pPr>
            <a:r>
              <a:rPr lang="en-US" sz="2400" dirty="0" smtClean="0">
                <a:latin typeface="Trebuchet MS"/>
                <a:ea typeface="ＭＳ Ｐゴシック" pitchFamily="-65" charset="-128"/>
                <a:cs typeface="Trebuchet MS"/>
              </a:rPr>
              <a:t>Transient Analysis for Current Sheet Antenna</a:t>
            </a:r>
            <a:endParaRPr lang="en-US" sz="2400" dirty="0">
              <a:latin typeface="Trebuchet MS"/>
              <a:ea typeface="ＭＳ Ｐゴシック" pitchFamily="-65" charset="-128"/>
              <a:cs typeface="Trebuchet M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32043" y="-26643"/>
            <a:ext cx="4038600" cy="3835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90986" y="3808757"/>
            <a:ext cx="37796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dirty="0" smtClean="0">
                <a:latin typeface="Trebuchet MS"/>
                <a:cs typeface="Trebuchet MS"/>
              </a:rPr>
              <a:t>Parabolic antenna for communicating with spacecraft, Canberra, Australia</a:t>
            </a:r>
          </a:p>
          <a:p>
            <a:pPr algn="r"/>
            <a:r>
              <a:rPr lang="en-US" sz="1100" dirty="0" smtClean="0">
                <a:latin typeface="Trebuchet MS"/>
                <a:cs typeface="Trebuchet MS"/>
              </a:rPr>
              <a:t>Image is in the public domain.</a:t>
            </a:r>
            <a:endParaRPr lang="en-US" sz="1100" dirty="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cstate="print" r:embed="rId5"/>
          <a:stretch>
            <a:fillRect/>
          </a:stretch>
        </p:blipFill>
        <p:spPr>
          <a:xfrm>
            <a:off x="141817" y="3329433"/>
            <a:ext cx="4836583" cy="1212238"/>
          </a:xfrm>
          <a:prstGeom prst="rect">
            <a:avLst/>
          </a:prstGeom>
        </p:spPr>
      </p:pic>
      <p:sp>
        <p:nvSpPr>
          <p:cNvPr id="19512" name="AutoShape 30"/>
          <p:cNvSpPr>
            <a:spLocks/>
          </p:cNvSpPr>
          <p:nvPr/>
        </p:nvSpPr>
        <p:spPr bwMode="auto">
          <a:xfrm>
            <a:off x="6365452" y="5112818"/>
            <a:ext cx="270828" cy="1285875"/>
          </a:xfrm>
          <a:prstGeom prst="leftBrace">
            <a:avLst>
              <a:gd fmla="val 39583" name="adj1"/>
              <a:gd fmla="val 50000" name="adj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 wrap="none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descr="latex-image-1.pdf" id="19508" name="Picture 19"/>
          <p:cNvPicPr>
            <a:picLocks noChangeAspect="1"/>
          </p:cNvPicPr>
          <p:nvPr/>
        </p:nvPicPr>
        <p:blipFill>
          <a:blip cstate="print" r:embed="rId6"/>
          <a:stretch>
            <a:fillRect/>
          </a:stretch>
        </p:blipFill>
        <p:spPr bwMode="auto">
          <a:xfrm>
            <a:off x="6542617" y="3503093"/>
            <a:ext cx="243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510" name="AutoShape 30"/>
          <p:cNvSpPr>
            <a:spLocks/>
          </p:cNvSpPr>
          <p:nvPr/>
        </p:nvSpPr>
        <p:spPr bwMode="auto">
          <a:xfrm>
            <a:off x="6348140" y="3555738"/>
            <a:ext cx="270677" cy="1285618"/>
          </a:xfrm>
          <a:prstGeom prst="leftBrace">
            <a:avLst>
              <a:gd fmla="val 39588" name="adj1"/>
              <a:gd fmla="val 50000" name="adj2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 wrap="none">
            <a:prstTxWarp prst="textNoShape">
              <a:avLst/>
            </a:prstTxWarp>
          </a:bodyPr>
          <a:lstStyle/>
          <a:p>
            <a:endParaRPr lang="en-US" sz="1800"/>
          </a:p>
        </p:txBody>
      </p:sp>
      <p:pic>
        <p:nvPicPr>
          <p:cNvPr descr="latex-image-1.pdf" id="19470" name="Picture 23"/>
          <p:cNvPicPr>
            <a:picLocks noChangeAspect="1"/>
          </p:cNvPicPr>
          <p:nvPr/>
        </p:nvPicPr>
        <p:blipFill>
          <a:blip cstate="print" r:embed="rId7"/>
          <a:srcRect/>
          <a:stretch>
            <a:fillRect/>
          </a:stretch>
        </p:blipFill>
        <p:spPr bwMode="auto">
          <a:xfrm>
            <a:off x="3038361" y="3281590"/>
            <a:ext cx="1663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descr="latex-image-1.pdf" id="19471" name="Picture 24"/>
          <p:cNvPicPr>
            <a:picLocks noChangeAspect="1"/>
          </p:cNvPicPr>
          <p:nvPr/>
        </p:nvPicPr>
        <p:blipFill>
          <a:blip cstate="print" r:embed="rId8"/>
          <a:srcRect r="231"/>
          <a:stretch>
            <a:fillRect/>
          </a:stretch>
        </p:blipFill>
        <p:spPr bwMode="auto">
          <a:xfrm>
            <a:off x="6666442" y="5166791"/>
            <a:ext cx="1628775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TextBox 55"/>
          <p:cNvSpPr txBox="1">
            <a:spLocks noChangeArrowheads="1"/>
          </p:cNvSpPr>
          <p:nvPr/>
        </p:nvSpPr>
        <p:spPr bwMode="auto">
          <a:xfrm>
            <a:off x="2804989" y="5885274"/>
            <a:ext cx="253324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b="1" dirty="0" lang="en-US" smtClean="0" sz="1600">
                <a:latin typeface="Trebuchet MS"/>
                <a:cs typeface="Trebuchet MS"/>
              </a:rPr>
              <a:t>In between the wires </a:t>
            </a:r>
          </a:p>
          <a:p>
            <a:pPr algn="ctr"/>
            <a:r>
              <a:rPr b="1" dirty="0" lang="en-US" sz="1600">
                <a:latin typeface="Trebuchet MS"/>
                <a:cs typeface="Trebuchet MS"/>
              </a:rPr>
              <a:t>t</a:t>
            </a:r>
            <a:r>
              <a:rPr b="1" dirty="0" lang="en-US" smtClean="0" sz="1600">
                <a:latin typeface="Trebuchet MS"/>
                <a:cs typeface="Trebuchet MS"/>
              </a:rPr>
              <a:t>he fields cancel</a:t>
            </a:r>
            <a:endParaRPr b="1" dirty="0" lang="en-US" sz="1600">
              <a:latin typeface="Trebuchet MS"/>
              <a:cs typeface="Trebuchet MS"/>
            </a:endParaRPr>
          </a:p>
        </p:txBody>
      </p:sp>
      <p:grpSp>
        <p:nvGrpSpPr>
          <p:cNvPr id="19497" name="Group 19496"/>
          <p:cNvGrpSpPr/>
          <p:nvPr/>
        </p:nvGrpSpPr>
        <p:grpSpPr>
          <a:xfrm>
            <a:off x="1090715" y="1118016"/>
            <a:ext cx="4019866" cy="366713"/>
            <a:chOff x="1167870" y="1101158"/>
            <a:chExt cx="4019866" cy="366713"/>
          </a:xfrm>
        </p:grpSpPr>
        <p:sp>
          <p:nvSpPr>
            <p:cNvPr id="19461" name="Text Box 9"/>
            <p:cNvSpPr txBox="1">
              <a:spLocks noChangeArrowheads="1"/>
            </p:cNvSpPr>
            <p:nvPr/>
          </p:nvSpPr>
          <p:spPr bwMode="auto">
            <a:xfrm>
              <a:off x="1167870" y="1101158"/>
              <a:ext cx="31099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dirty="0" lang="en-US" sz="1800">
                  <a:latin typeface="Trebuchet MS"/>
                  <a:cs typeface="Trebuchet MS"/>
                </a:rPr>
                <a:t>uniform DC surface current  </a:t>
              </a:r>
            </a:p>
          </p:txBody>
        </p:sp>
        <p:pic>
          <p:nvPicPr>
            <p:cNvPr descr="latex-image-1.pdf" id="57" name="Picture 56"/>
            <p:cNvPicPr>
              <a:picLocks noChangeAspect="1"/>
            </p:cNvPicPr>
            <p:nvPr/>
          </p:nvPicPr>
          <p:blipFill>
            <a:blip cstate="print"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4116" y="1101158"/>
              <a:ext cx="1023620" cy="283464"/>
            </a:xfrm>
            <a:prstGeom prst="rect">
              <a:avLst/>
            </a:prstGeom>
          </p:spPr>
        </p:pic>
      </p:grpSp>
      <p:pic>
        <p:nvPicPr>
          <p:cNvPr descr="latex-image-1.pdf" id="59" name="Picture 58"/>
          <p:cNvPicPr>
            <a:picLocks noChangeAspect="1"/>
          </p:cNvPicPr>
          <p:nvPr/>
        </p:nvPicPr>
        <p:blipFill>
          <a:blip cstate="print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71" y="5524596"/>
            <a:ext cx="561340" cy="297180"/>
          </a:xfrm>
          <a:prstGeom prst="rect">
            <a:avLst/>
          </a:prstGeom>
        </p:spPr>
      </p:pic>
      <p:pic>
        <p:nvPicPr>
          <p:cNvPr descr="latex-image-1.pdf" id="8" name="Picture 7"/>
          <p:cNvPicPr>
            <a:picLocks noChangeAspect="1"/>
          </p:cNvPicPr>
          <p:nvPr/>
        </p:nvPicPr>
        <p:blipFill>
          <a:blip cstate="print"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910" y="4008130"/>
            <a:ext cx="709930" cy="297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cstate="print" r:embed="rId12"/>
          <a:stretch>
            <a:fillRect/>
          </a:stretch>
        </p:blipFill>
        <p:spPr>
          <a:xfrm>
            <a:off x="245536" y="1443485"/>
            <a:ext cx="4707464" cy="1524518"/>
          </a:xfrm>
          <a:prstGeom prst="rect">
            <a:avLst/>
          </a:prstGeom>
        </p:spPr>
      </p:pic>
      <p:pic>
        <p:nvPicPr>
          <p:cNvPr descr="latex-image-1.pdf" id="14" name="Picture 13"/>
          <p:cNvPicPr>
            <a:picLocks noChangeAspect="1"/>
          </p:cNvPicPr>
          <p:nvPr/>
        </p:nvPicPr>
        <p:blipFill>
          <a:blip cstate="print"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294" y="3071426"/>
            <a:ext cx="146812" cy="224536"/>
          </a:xfrm>
          <a:prstGeom prst="rect">
            <a:avLst/>
          </a:prstGeom>
        </p:spPr>
      </p:pic>
      <p:pic>
        <p:nvPicPr>
          <p:cNvPr descr="latex-image-1.pdf" id="15" name="Picture 14"/>
          <p:cNvPicPr>
            <a:picLocks noChangeAspect="1"/>
          </p:cNvPicPr>
          <p:nvPr/>
        </p:nvPicPr>
        <p:blipFill>
          <a:blip cstate="print"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783" y="2545314"/>
            <a:ext cx="164084" cy="224536"/>
          </a:xfrm>
          <a:prstGeom prst="rect">
            <a:avLst/>
          </a:prstGeom>
        </p:spPr>
      </p:pic>
      <p:pic>
        <p:nvPicPr>
          <p:cNvPr descr="latex-image-1.pdf" id="16" name="Picture 15"/>
          <p:cNvPicPr>
            <a:picLocks noChangeAspect="1"/>
          </p:cNvPicPr>
          <p:nvPr/>
        </p:nvPicPr>
        <p:blipFill>
          <a:blip cstate="print"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867" y="1928284"/>
            <a:ext cx="155448" cy="284988"/>
          </a:xfrm>
          <a:prstGeom prst="rect">
            <a:avLst/>
          </a:prstGeom>
        </p:spPr>
      </p:pic>
      <p:pic>
        <p:nvPicPr>
          <p:cNvPr descr="latex-image-1.pdf" id="70" name="Picture 69"/>
          <p:cNvPicPr>
            <a:picLocks noChangeAspect="1"/>
          </p:cNvPicPr>
          <p:nvPr/>
        </p:nvPicPr>
        <p:blipFill>
          <a:blip cstate="print"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5382689"/>
            <a:ext cx="164084" cy="224536"/>
          </a:xfrm>
          <a:prstGeom prst="rect">
            <a:avLst/>
          </a:prstGeom>
        </p:spPr>
      </p:pic>
      <p:pic>
        <p:nvPicPr>
          <p:cNvPr descr="txp_fig" id="19466" name="Picture 22"/>
          <p:cNvPicPr>
            <a:picLocks noChangeArrowheads="1" noChangeAspect="1"/>
          </p:cNvPicPr>
          <p:nvPr>
            <p:custDataLst>
              <p:tags r:id="rId1"/>
            </p:custDataLst>
          </p:nvPr>
        </p:nvPicPr>
        <p:blipFill>
          <a:blip cstate="print" r:embed="rId16"/>
          <a:srcRect/>
          <a:stretch>
            <a:fillRect/>
          </a:stretch>
        </p:blipFill>
        <p:spPr bwMode="auto">
          <a:xfrm>
            <a:off x="2221315" y="4595748"/>
            <a:ext cx="220968" cy="14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descr="latex-image-1.pdf" id="69" name="Picture 68"/>
          <p:cNvPicPr>
            <a:picLocks noChangeAspect="1"/>
          </p:cNvPicPr>
          <p:nvPr/>
        </p:nvPicPr>
        <p:blipFill>
          <a:blip cstate="print"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600" y="3926437"/>
            <a:ext cx="164084" cy="224536"/>
          </a:xfrm>
          <a:prstGeom prst="rect">
            <a:avLst/>
          </a:prstGeom>
        </p:spPr>
      </p:pic>
      <p:cxnSp>
        <p:nvCxnSpPr>
          <p:cNvPr id="73" name="Straight Arrow Connector 72"/>
          <p:cNvCxnSpPr/>
          <p:nvPr/>
        </p:nvCxnSpPr>
        <p:spPr>
          <a:xfrm>
            <a:off x="1267883" y="4353636"/>
            <a:ext cx="2602328" cy="0"/>
          </a:xfrm>
          <a:prstGeom prst="straightConnector1">
            <a:avLst/>
          </a:prstGeom>
          <a:ln cmpd="sng"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>
            <a:off x="1249069" y="3683419"/>
            <a:ext cx="2573241" cy="0"/>
          </a:xfrm>
          <a:prstGeom prst="straightConnector1">
            <a:avLst/>
          </a:prstGeom>
          <a:ln cmpd="sng"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flipV="1">
            <a:off x="3897569" y="3624346"/>
            <a:ext cx="1" cy="733170"/>
          </a:xfrm>
          <a:prstGeom prst="straightConnector1">
            <a:avLst/>
          </a:prstGeom>
          <a:ln cmpd="sng"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1249068" y="3649795"/>
            <a:ext cx="1" cy="733170"/>
          </a:xfrm>
          <a:prstGeom prst="straightConnector1">
            <a:avLst/>
          </a:prstGeom>
          <a:ln cmpd="sng" w="28575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descr="latex-image-1.pdf" id="22" name="Picture 21"/>
          <p:cNvPicPr>
            <a:picLocks noChangeAspect="1"/>
          </p:cNvPicPr>
          <p:nvPr/>
        </p:nvPicPr>
        <p:blipFill>
          <a:blip cstate="print"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96" y="3800823"/>
            <a:ext cx="158602" cy="229091"/>
          </a:xfrm>
          <a:prstGeom prst="rect">
            <a:avLst/>
          </a:prstGeom>
        </p:spPr>
      </p:pic>
      <p:cxnSp>
        <p:nvCxnSpPr>
          <p:cNvPr id="83" name="Straight Arrow Connector 82"/>
          <p:cNvCxnSpPr/>
          <p:nvPr/>
        </p:nvCxnSpPr>
        <p:spPr>
          <a:xfrm flipV="1">
            <a:off x="3897569" y="4432278"/>
            <a:ext cx="2" cy="275228"/>
          </a:xfrm>
          <a:prstGeom prst="straightConnector1">
            <a:avLst/>
          </a:prstGeom>
          <a:ln cmpd="sng" w="28575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V="1">
            <a:off x="1249066" y="4437657"/>
            <a:ext cx="2" cy="275228"/>
          </a:xfrm>
          <a:prstGeom prst="straightConnector1">
            <a:avLst/>
          </a:prstGeom>
          <a:ln cmpd="sng" w="28575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1277290" y="4576821"/>
            <a:ext cx="2602328" cy="0"/>
          </a:xfrm>
          <a:prstGeom prst="straightConnector1">
            <a:avLst/>
          </a:prstGeom>
          <a:ln cmpd="sng" w="1905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 flipV="1">
            <a:off x="889824" y="3689669"/>
            <a:ext cx="2469" cy="680803"/>
          </a:xfrm>
          <a:prstGeom prst="straightConnector1">
            <a:avLst/>
          </a:prstGeom>
          <a:ln cmpd="sng" w="19050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/>
          <p:nvPr/>
        </p:nvCxnSpPr>
        <p:spPr>
          <a:xfrm flipH="1">
            <a:off x="677096" y="4382784"/>
            <a:ext cx="470608" cy="0"/>
          </a:xfrm>
          <a:prstGeom prst="straightConnector1">
            <a:avLst/>
          </a:prstGeom>
          <a:ln cmpd="sng" w="28575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H="1">
            <a:off x="677096" y="3689669"/>
            <a:ext cx="470608" cy="0"/>
          </a:xfrm>
          <a:prstGeom prst="straightConnector1">
            <a:avLst/>
          </a:prstGeom>
          <a:ln cmpd="sng" w="28575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494" name="Group 19493"/>
          <p:cNvGrpSpPr/>
          <p:nvPr/>
        </p:nvGrpSpPr>
        <p:grpSpPr>
          <a:xfrm>
            <a:off x="5486400" y="1219487"/>
            <a:ext cx="3657600" cy="2062103"/>
            <a:chOff x="5486400" y="1219487"/>
            <a:chExt cx="3657600" cy="2062103"/>
          </a:xfrm>
        </p:grpSpPr>
        <p:grpSp>
          <p:nvGrpSpPr>
            <p:cNvPr id="7" name="Group 6"/>
            <p:cNvGrpSpPr/>
            <p:nvPr/>
          </p:nvGrpSpPr>
          <p:grpSpPr>
            <a:xfrm>
              <a:off x="5486400" y="1219487"/>
              <a:ext cx="3657600" cy="2062103"/>
              <a:chOff x="5470525" y="1710855"/>
              <a:chExt cx="3657600" cy="2062103"/>
            </a:xfrm>
          </p:grpSpPr>
          <p:sp>
            <p:nvSpPr>
              <p:cNvPr id="19463" name="Text Box 11"/>
              <p:cNvSpPr txBox="1">
                <a:spLocks noChangeArrowheads="1"/>
              </p:cNvSpPr>
              <p:nvPr/>
            </p:nvSpPr>
            <p:spPr bwMode="auto">
              <a:xfrm>
                <a:off x="5470525" y="1710855"/>
                <a:ext cx="3657600" cy="2062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dirty="0" lang="en-US" sz="1600">
                    <a:latin typeface="Trebuchet MS"/>
                    <a:cs typeface="Trebuchet MS"/>
                  </a:rPr>
                  <a:t>As seen “end on”, the current sheet may be thought of as a combination of parallel wires, each of which produces its own </a:t>
                </a:r>
                <a:r>
                  <a:rPr b="1" dirty="0" lang="en-US" sz="1600">
                    <a:latin typeface="Trebuchet MS"/>
                    <a:cs typeface="Trebuchet MS"/>
                  </a:rPr>
                  <a:t> </a:t>
                </a:r>
                <a:r>
                  <a:rPr b="1" dirty="0" lang="en-US" smtClean="0" sz="1600">
                    <a:latin typeface="Trebuchet MS"/>
                    <a:cs typeface="Trebuchet MS"/>
                  </a:rPr>
                  <a:t>  </a:t>
                </a:r>
                <a:r>
                  <a:rPr dirty="0" lang="en-US" smtClean="0" sz="1600">
                    <a:latin typeface="Trebuchet MS"/>
                    <a:cs typeface="Trebuchet MS"/>
                  </a:rPr>
                  <a:t> </a:t>
                </a:r>
                <a:r>
                  <a:rPr dirty="0" lang="en-US" sz="1600">
                    <a:latin typeface="Trebuchet MS"/>
                    <a:cs typeface="Trebuchet MS"/>
                  </a:rPr>
                  <a:t>field.  </a:t>
                </a:r>
                <a:r>
                  <a:rPr dirty="0" lang="en-US" smtClean="0" sz="1600">
                    <a:latin typeface="Trebuchet MS"/>
                    <a:cs typeface="Trebuchet MS"/>
                  </a:rPr>
                  <a:t>These        </a:t>
                </a:r>
                <a:r>
                  <a:rPr dirty="0" lang="en-US" sz="1600">
                    <a:latin typeface="Trebuchet MS"/>
                    <a:cs typeface="Trebuchet MS"/>
                  </a:rPr>
                  <a:t>fields combine, so that the total </a:t>
                </a:r>
                <a:r>
                  <a:rPr b="1" dirty="0" lang="en-US" sz="1600">
                    <a:latin typeface="Trebuchet MS"/>
                    <a:cs typeface="Trebuchet MS"/>
                  </a:rPr>
                  <a:t> </a:t>
                </a:r>
                <a:r>
                  <a:rPr b="1" dirty="0" lang="en-US" smtClean="0" sz="1600">
                    <a:latin typeface="Trebuchet MS"/>
                    <a:cs typeface="Trebuchet MS"/>
                  </a:rPr>
                  <a:t>  </a:t>
                </a:r>
                <a:r>
                  <a:rPr dirty="0" lang="en-US" smtClean="0" sz="1600">
                    <a:latin typeface="Trebuchet MS"/>
                    <a:cs typeface="Trebuchet MS"/>
                  </a:rPr>
                  <a:t> </a:t>
                </a:r>
                <a:r>
                  <a:rPr dirty="0" lang="en-US" sz="1600">
                    <a:latin typeface="Trebuchet MS"/>
                    <a:cs typeface="Trebuchet MS"/>
                  </a:rPr>
                  <a:t>field above and below the current sheet is directed in       and     direction, respectively. </a:t>
                </a:r>
              </a:p>
            </p:txBody>
          </p:sp>
          <p:pic>
            <p:nvPicPr>
              <p:cNvPr descr="txp_fig" id="19464" name="Picture 15"/>
              <p:cNvPicPr>
                <a:picLocks noChangeArrowheads="1" noChangeAspect="1"/>
              </p:cNvPicPr>
              <p:nvPr>
                <p:custDataLst>
                  <p:tags r:id="rId2"/>
                </p:custDataLst>
              </p:nvPr>
            </p:nvPicPr>
            <p:blipFill>
              <a:blip cstate="print" r:embed="rId18"/>
              <a:srcRect/>
              <a:stretch>
                <a:fillRect/>
              </a:stretch>
            </p:blipFill>
            <p:spPr bwMode="auto">
              <a:xfrm>
                <a:off x="7840136" y="3249878"/>
                <a:ext cx="336550" cy="185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descr="txp_fig" id="19465" name="Picture 17"/>
              <p:cNvPicPr>
                <a:picLocks noChangeArrowheads="1" noChangeAspect="1"/>
              </p:cNvPicPr>
              <p:nvPr>
                <p:custDataLst>
                  <p:tags r:id="rId3"/>
                </p:custDataLst>
              </p:nvPr>
            </p:nvPicPr>
            <p:blipFill>
              <a:blip cstate="print" r:embed="rId19"/>
              <a:srcRect/>
              <a:stretch>
                <a:fillRect/>
              </a:stretch>
            </p:blipFill>
            <p:spPr bwMode="auto">
              <a:xfrm>
                <a:off x="6046256" y="3487737"/>
                <a:ext cx="149225" cy="1873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descr="latex-image-1.pdf" id="19493" name="Picture 19492"/>
            <p:cNvPicPr>
              <a:picLocks noChangeAspect="1"/>
            </p:cNvPicPr>
            <p:nvPr/>
          </p:nvPicPr>
          <p:blipFill>
            <a:blip cstate="print"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4336" y="2035237"/>
              <a:ext cx="216535" cy="174625"/>
            </a:xfrm>
            <a:prstGeom prst="rect">
              <a:avLst/>
            </a:prstGeom>
          </p:spPr>
        </p:pic>
        <p:pic>
          <p:nvPicPr>
            <p:cNvPr descr="latex-image-1.pdf" id="95" name="Picture 94"/>
            <p:cNvPicPr>
              <a:picLocks noChangeAspect="1"/>
            </p:cNvPicPr>
            <p:nvPr/>
          </p:nvPicPr>
          <p:blipFill>
            <a:blip cstate="print"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2484" y="2013012"/>
              <a:ext cx="216535" cy="174625"/>
            </a:xfrm>
            <a:prstGeom prst="rect">
              <a:avLst/>
            </a:prstGeom>
          </p:spPr>
        </p:pic>
        <p:pic>
          <p:nvPicPr>
            <p:cNvPr descr="latex-image-1.pdf" id="96" name="Picture 95"/>
            <p:cNvPicPr>
              <a:picLocks noChangeAspect="1"/>
            </p:cNvPicPr>
            <p:nvPr/>
          </p:nvPicPr>
          <p:blipFill>
            <a:blip cstate="print"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7164" y="2262131"/>
              <a:ext cx="216535" cy="174625"/>
            </a:xfrm>
            <a:prstGeom prst="rect">
              <a:avLst/>
            </a:prstGeom>
          </p:spPr>
        </p:pic>
      </p:grpSp>
      <p:grpSp>
        <p:nvGrpSpPr>
          <p:cNvPr id="19496" name="Group 19495"/>
          <p:cNvGrpSpPr/>
          <p:nvPr/>
        </p:nvGrpSpPr>
        <p:grpSpPr>
          <a:xfrm>
            <a:off x="1881145" y="162746"/>
            <a:ext cx="5756777" cy="677108"/>
            <a:chOff x="1937587" y="125118"/>
            <a:chExt cx="5756777" cy="677108"/>
          </a:xfrm>
        </p:grpSpPr>
        <p:sp>
          <p:nvSpPr>
            <p:cNvPr id="19460" name="Text Box 6"/>
            <p:cNvSpPr txBox="1">
              <a:spLocks noChangeArrowheads="1"/>
            </p:cNvSpPr>
            <p:nvPr/>
          </p:nvSpPr>
          <p:spPr bwMode="auto">
            <a:xfrm>
              <a:off x="1937587" y="125118"/>
              <a:ext cx="5756777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dirty="0" i="1" lang="en-US" u="sng">
                  <a:latin typeface="Trebuchet MS"/>
                  <a:cs typeface="Trebuchet MS"/>
                </a:rPr>
                <a:t>Magnetic Field Above/Below a Sheet of Current</a:t>
              </a:r>
            </a:p>
            <a:p>
              <a:pPr algn="ctr"/>
              <a:r>
                <a:rPr dirty="0" lang="en-US" sz="1800">
                  <a:latin typeface="Trebuchet MS"/>
                  <a:cs typeface="Trebuchet MS"/>
                </a:rPr>
                <a:t>… flowing in </a:t>
              </a:r>
              <a:r>
                <a:rPr dirty="0" lang="en-US" smtClean="0" sz="1800">
                  <a:latin typeface="Trebuchet MS"/>
                  <a:cs typeface="Trebuchet MS"/>
                </a:rPr>
                <a:t>the</a:t>
              </a:r>
              <a:r>
                <a:rPr dirty="0" i="1" lang="en-US" smtClean="0" sz="1800">
                  <a:latin typeface="Trebuchet MS"/>
                  <a:cs typeface="Trebuchet MS"/>
                </a:rPr>
                <a:t>   </a:t>
              </a:r>
              <a:r>
                <a:rPr dirty="0" lang="en-US" smtClean="0" sz="1800">
                  <a:latin typeface="Trebuchet MS"/>
                  <a:cs typeface="Trebuchet MS"/>
                </a:rPr>
                <a:t> </a:t>
              </a:r>
              <a:r>
                <a:rPr dirty="0" lang="en-US" sz="1800">
                  <a:latin typeface="Trebuchet MS"/>
                  <a:cs typeface="Trebuchet MS"/>
                </a:rPr>
                <a:t>direction with current density </a:t>
              </a:r>
              <a:endParaRPr baseline="-25000" dirty="0" i="1" lang="en-US" sz="1800">
                <a:latin typeface="Trebuchet MS"/>
                <a:cs typeface="Trebuchet MS"/>
              </a:endParaRPr>
            </a:p>
          </p:txBody>
        </p:sp>
        <p:pic>
          <p:nvPicPr>
            <p:cNvPr descr="latex-image-1.pdf" id="98" name="Picture 97"/>
            <p:cNvPicPr>
              <a:picLocks noChangeAspect="1"/>
            </p:cNvPicPr>
            <p:nvPr/>
          </p:nvPicPr>
          <p:blipFill>
            <a:blip cstate="print"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4976" y="474829"/>
              <a:ext cx="146812" cy="224536"/>
            </a:xfrm>
            <a:prstGeom prst="rect">
              <a:avLst/>
            </a:prstGeom>
          </p:spPr>
        </p:pic>
        <p:pic>
          <p:nvPicPr>
            <p:cNvPr descr="latex-image-1.pdf" id="19495" name="Picture 19494"/>
            <p:cNvPicPr>
              <a:picLocks noChangeAspect="1"/>
            </p:cNvPicPr>
            <p:nvPr/>
          </p:nvPicPr>
          <p:blipFill>
            <a:blip cstate="print"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04336" y="538795"/>
              <a:ext cx="187443" cy="151163"/>
            </a:xfrm>
            <a:prstGeom prst="rect">
              <a:avLst/>
            </a:prstGeom>
          </p:spPr>
        </p:pic>
      </p:grpSp>
      <p:cxnSp>
        <p:nvCxnSpPr>
          <p:cNvPr id="102" name="Straight Arrow Connector 101"/>
          <p:cNvCxnSpPr/>
          <p:nvPr/>
        </p:nvCxnSpPr>
        <p:spPr>
          <a:xfrm flipH="1" flipV="1">
            <a:off x="3254963" y="1484729"/>
            <a:ext cx="131703" cy="443555"/>
          </a:xfrm>
          <a:prstGeom prst="straightConnector1">
            <a:avLst/>
          </a:prstGeom>
          <a:ln cmpd="sng" w="19050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cstate="print" r:embed="rId22"/>
          <a:stretch>
            <a:fillRect/>
          </a:stretch>
        </p:blipFill>
        <p:spPr>
          <a:xfrm>
            <a:off x="215984" y="4633393"/>
            <a:ext cx="4965700" cy="1244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id="1" nodeType="tmRoot" restart="never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48283" y="276052"/>
            <a:ext cx="64648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u="sng" dirty="0" smtClean="0">
                <a:latin typeface="Trebuchet MS"/>
                <a:cs typeface="Trebuchet MS"/>
              </a:rPr>
              <a:t>Transient Magnetic Field from Current Sheet</a:t>
            </a:r>
            <a:endParaRPr lang="en-US" sz="2400" i="1" u="sng" dirty="0">
              <a:latin typeface="Trebuchet MS"/>
              <a:cs typeface="Trebuchet M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686125" y="1258881"/>
            <a:ext cx="264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Trebuchet MS" pitchFamily="34" charset="0"/>
              </a:rPr>
              <a:t>Turn on current (red) at</a:t>
            </a:r>
            <a:endParaRPr lang="en-US" sz="1800" dirty="0">
              <a:latin typeface="Trebuchet MS" pitchFamily="34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5400000" flipH="1" flipV="1">
            <a:off x="3916801" y="2105155"/>
            <a:ext cx="1606076" cy="158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803938" y="6177137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Trebuchet MS" pitchFamily="34" charset="0"/>
              </a:rPr>
              <a:t>Which way does     point ?</a:t>
            </a:r>
            <a:endParaRPr lang="en-US" sz="1800" dirty="0">
              <a:latin typeface="Trebuchet MS" pitchFamily="34" charset="0"/>
            </a:endParaRPr>
          </a:p>
        </p:txBody>
      </p:sp>
      <p:pic>
        <p:nvPicPr>
          <p:cNvPr id="40" name="Picture 2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/>
          <a:srcRect r="40842"/>
          <a:stretch>
            <a:fillRect/>
          </a:stretch>
        </p:blipFill>
        <p:spPr bwMode="auto">
          <a:xfrm>
            <a:off x="5566938" y="4567016"/>
            <a:ext cx="302494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" name="Picture 2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 l="57184"/>
          <a:stretch>
            <a:fillRect/>
          </a:stretch>
        </p:blipFill>
        <p:spPr bwMode="auto">
          <a:xfrm>
            <a:off x="6718453" y="5345180"/>
            <a:ext cx="2189346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l21s11_anim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022177" y="1195281"/>
            <a:ext cx="4719207" cy="2511994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650" y="1343545"/>
            <a:ext cx="606298" cy="20472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786338" y="1800991"/>
            <a:ext cx="2894927" cy="2215991"/>
            <a:chOff x="5803938" y="1052867"/>
            <a:chExt cx="2894927" cy="2215991"/>
          </a:xfrm>
        </p:grpSpPr>
        <p:sp>
          <p:nvSpPr>
            <p:cNvPr id="42" name="TextBox 41"/>
            <p:cNvSpPr txBox="1"/>
            <p:nvPr/>
          </p:nvSpPr>
          <p:spPr>
            <a:xfrm>
              <a:off x="5803938" y="1052867"/>
              <a:ext cx="2894927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 smtClean="0">
                  <a:latin typeface="Trebuchet MS" pitchFamily="34" charset="0"/>
                </a:rPr>
                <a:t>For now lets note that     can’t propagate further than distance </a:t>
              </a:r>
              <a:r>
                <a:rPr lang="en-US" sz="1800" i="1" dirty="0">
                  <a:latin typeface="Trebuchet MS" pitchFamily="34" charset="0"/>
                </a:rPr>
                <a:t> </a:t>
              </a:r>
              <a:r>
                <a:rPr lang="en-US" sz="1800" i="1" dirty="0" smtClean="0">
                  <a:latin typeface="Trebuchet MS" pitchFamily="34" charset="0"/>
                </a:rPr>
                <a:t>    </a:t>
              </a:r>
              <a:r>
                <a:rPr lang="en-US" sz="1800" dirty="0" smtClean="0">
                  <a:latin typeface="Trebuchet MS" pitchFamily="34" charset="0"/>
                </a:rPr>
                <a:t> away from the current sheet in time </a:t>
              </a:r>
              <a:endParaRPr lang="en-US" sz="1800" baseline="-25000" dirty="0" smtClean="0">
                <a:latin typeface="Trebuchet MS" pitchFamily="34" charset="0"/>
              </a:endParaRPr>
            </a:p>
            <a:p>
              <a:pPr algn="ctr"/>
              <a:endParaRPr lang="en-US" sz="1800" baseline="-25000" dirty="0" smtClean="0">
                <a:latin typeface="Trebuchet MS" pitchFamily="34" charset="0"/>
              </a:endParaRPr>
            </a:p>
            <a:p>
              <a:pPr algn="ctr"/>
              <a:r>
                <a:rPr lang="en-US" sz="1800" dirty="0" smtClean="0">
                  <a:latin typeface="Trebuchet MS" pitchFamily="34" charset="0"/>
                </a:rPr>
                <a:t>Don’t worry about </a:t>
              </a:r>
              <a:br>
                <a:rPr lang="en-US" sz="1800" dirty="0" smtClean="0">
                  <a:latin typeface="Trebuchet MS" pitchFamily="34" charset="0"/>
                </a:rPr>
              </a:br>
              <a:r>
                <a:rPr lang="en-US" sz="1800" dirty="0" smtClean="0">
                  <a:latin typeface="Trebuchet MS" pitchFamily="34" charset="0"/>
                </a:rPr>
                <a:t>the shape of     yet.</a:t>
              </a:r>
            </a:p>
          </p:txBody>
        </p:sp>
        <p:pic>
          <p:nvPicPr>
            <p:cNvPr id="4" name="Picture 3" descr="latex-image-1.pdf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8449" y="2887482"/>
              <a:ext cx="244094" cy="283464"/>
            </a:xfrm>
            <a:prstGeom prst="rect">
              <a:avLst/>
            </a:prstGeom>
          </p:spPr>
        </p:pic>
        <p:pic>
          <p:nvPicPr>
            <p:cNvPr id="6" name="Picture 5" descr="latex-image-1.pdf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6977" y="2222932"/>
              <a:ext cx="212598" cy="228346"/>
            </a:xfrm>
            <a:prstGeom prst="rect">
              <a:avLst/>
            </a:prstGeom>
          </p:spPr>
        </p:pic>
        <p:pic>
          <p:nvPicPr>
            <p:cNvPr id="7" name="Picture 6" descr="latex-image-1.pdf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7866" y="1693588"/>
              <a:ext cx="322834" cy="228346"/>
            </a:xfrm>
            <a:prstGeom prst="rect">
              <a:avLst/>
            </a:prstGeom>
          </p:spPr>
        </p:pic>
        <p:pic>
          <p:nvPicPr>
            <p:cNvPr id="49" name="Picture 48" descr="latex-image-1.pdf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4686" y="1052867"/>
              <a:ext cx="244094" cy="283464"/>
            </a:xfrm>
            <a:prstGeom prst="rect">
              <a:avLst/>
            </a:prstGeom>
          </p:spPr>
        </p:pic>
      </p:grp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945" y="6170678"/>
            <a:ext cx="212598" cy="283464"/>
          </a:xfrm>
          <a:prstGeom prst="rect">
            <a:avLst/>
          </a:prstGeom>
        </p:spPr>
      </p:pic>
      <p:pic>
        <p:nvPicPr>
          <p:cNvPr id="51" name="Picture 50" descr="latex-image-1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881" y="3297139"/>
            <a:ext cx="606298" cy="20472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14524" y="1693588"/>
            <a:ext cx="933759" cy="1548673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289871" y="5005166"/>
            <a:ext cx="510009" cy="63983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595604" y="4247101"/>
            <a:ext cx="510009" cy="63983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097004" y="4223365"/>
            <a:ext cx="510009" cy="639830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842070" y="4705350"/>
            <a:ext cx="510009" cy="63983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1497203" y="5005166"/>
            <a:ext cx="510009" cy="639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7" grpId="0"/>
      <p:bldP spid="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754" y="1573528"/>
            <a:ext cx="4253112" cy="26515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05050" y="261257"/>
            <a:ext cx="6996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u="sng" dirty="0" smtClean="0">
                <a:latin typeface="Trebuchet MS"/>
                <a:cs typeface="Trebuchet MS"/>
              </a:rPr>
              <a:t>Time-Varying Magnetic Field from Current Sheet</a:t>
            </a:r>
            <a:endParaRPr lang="en-US" sz="2400" i="1" u="sng" dirty="0">
              <a:latin typeface="Trebuchet MS"/>
              <a:cs typeface="Trebuchet MS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07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1280309"/>
              </p:ext>
            </p:extLst>
          </p:nvPr>
        </p:nvGraphicFramePr>
        <p:xfrm>
          <a:off x="4900613" y="1294476"/>
          <a:ext cx="3619500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1" name="Equation" r:id="rId6" imgW="1777541" imgH="241415" progId="Equation.3">
                  <p:embed/>
                </p:oleObj>
              </mc:Choice>
              <mc:Fallback>
                <p:oleObj name="Equation" r:id="rId6" imgW="1777541" imgH="241415" progId="Equation.3">
                  <p:embed/>
                  <p:pic>
                    <p:nvPicPr>
                      <p:cNvPr id="0" name="Picture 3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0613" y="1294476"/>
                        <a:ext cx="3619500" cy="500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034869" y="885240"/>
            <a:ext cx="3740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Trebuchet MS"/>
                <a:cs typeface="Trebuchet MS"/>
              </a:rPr>
              <a:t>Close to the sheet (quasi-static) …</a:t>
            </a:r>
            <a:endParaRPr lang="en-US" sz="1800" dirty="0">
              <a:latin typeface="Trebuchet MS"/>
              <a:cs typeface="Trebuchet MS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080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4059851"/>
              </p:ext>
            </p:extLst>
          </p:nvPr>
        </p:nvGraphicFramePr>
        <p:xfrm>
          <a:off x="5918200" y="6180666"/>
          <a:ext cx="3132520" cy="52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2" name="Equation" r:id="rId8" imgW="1574708" imgH="266769" progId="Equation.3">
                  <p:embed/>
                </p:oleObj>
              </mc:Choice>
              <mc:Fallback>
                <p:oleObj name="Equation" r:id="rId8" imgW="1574708" imgH="266769" progId="Equation.3">
                  <p:embed/>
                  <p:pic>
                    <p:nvPicPr>
                      <p:cNvPr id="0" name="Picture 3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8200" y="6180666"/>
                        <a:ext cx="3132520" cy="528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" name="Picture 15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64168" y="2023167"/>
            <a:ext cx="1114801" cy="455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6438220"/>
              </p:ext>
            </p:extLst>
          </p:nvPr>
        </p:nvGraphicFramePr>
        <p:xfrm>
          <a:off x="4937454" y="2657364"/>
          <a:ext cx="3441895" cy="4990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3" name="Equation" r:id="rId11" imgW="1866280" imgH="266769" progId="Equation.3">
                  <p:embed/>
                </p:oleObj>
              </mc:Choice>
              <mc:Fallback>
                <p:oleObj name="Equation" r:id="rId11" imgW="1866280" imgH="266769" progId="Equation.3">
                  <p:embed/>
                  <p:pic>
                    <p:nvPicPr>
                      <p:cNvPr id="0" name="Picture 3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37454" y="2657364"/>
                        <a:ext cx="3441895" cy="4990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145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777446" y="3339293"/>
            <a:ext cx="1995799" cy="4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4264916"/>
              </p:ext>
            </p:extLst>
          </p:nvPr>
        </p:nvGraphicFramePr>
        <p:xfrm>
          <a:off x="4571339" y="3914104"/>
          <a:ext cx="3948774" cy="748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4" name="Equation" r:id="rId14" imgW="2513911" imgH="469601" progId="Equation.3">
                  <p:embed/>
                </p:oleObj>
              </mc:Choice>
              <mc:Fallback>
                <p:oleObj name="Equation" r:id="rId14" imgW="2513911" imgH="469601" progId="Equation.3">
                  <p:embed/>
                  <p:pic>
                    <p:nvPicPr>
                      <p:cNvPr id="0" name="Picture 3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1339" y="3914104"/>
                        <a:ext cx="3948774" cy="748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0221072"/>
              </p:ext>
            </p:extLst>
          </p:nvPr>
        </p:nvGraphicFramePr>
        <p:xfrm>
          <a:off x="2946642" y="4633689"/>
          <a:ext cx="5878319" cy="8821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5" name="Equation" r:id="rId16" imgW="3606341" imgH="533538" progId="Equation.3">
                  <p:embed/>
                </p:oleObj>
              </mc:Choice>
              <mc:Fallback>
                <p:oleObj name="Equation" r:id="rId16" imgW="3606341" imgH="533538" progId="Equation.3">
                  <p:embed/>
                  <p:pic>
                    <p:nvPicPr>
                      <p:cNvPr id="0" name="Picture 3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46642" y="4633689"/>
                        <a:ext cx="5878319" cy="8821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8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1212527"/>
              </p:ext>
            </p:extLst>
          </p:nvPr>
        </p:nvGraphicFramePr>
        <p:xfrm>
          <a:off x="2561625" y="6261100"/>
          <a:ext cx="3118176" cy="4272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76" name="Equation" r:id="rId18" imgW="1688801" imgH="228738" progId="Equation.3">
                  <p:embed/>
                </p:oleObj>
              </mc:Choice>
              <mc:Fallback>
                <p:oleObj name="Equation" r:id="rId18" imgW="1688801" imgH="228738" progId="Equation.3">
                  <p:embed/>
                  <p:pic>
                    <p:nvPicPr>
                      <p:cNvPr id="0" name="Picture 3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61625" y="6261100"/>
                        <a:ext cx="3118176" cy="42727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Picture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415" y="1902883"/>
            <a:ext cx="590851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455" y="3224070"/>
            <a:ext cx="590851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7455" y="5609166"/>
            <a:ext cx="590851" cy="63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 descr="latex-image-1.pdf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15" y="1883833"/>
            <a:ext cx="188289" cy="278668"/>
          </a:xfrm>
          <a:prstGeom prst="rect">
            <a:avLst/>
          </a:prstGeom>
        </p:spPr>
      </p:pic>
      <p:pic>
        <p:nvPicPr>
          <p:cNvPr id="34" name="Picture 33" descr="latex-image-1.pdf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954" y="2144348"/>
            <a:ext cx="233478" cy="271136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060" y="2845269"/>
            <a:ext cx="188289" cy="278668"/>
          </a:xfrm>
          <a:prstGeom prst="rect">
            <a:avLst/>
          </a:prstGeom>
        </p:spPr>
      </p:pic>
      <p:pic>
        <p:nvPicPr>
          <p:cNvPr id="36" name="Picture 35" descr="latex-image-1.pdf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415" y="3859457"/>
            <a:ext cx="128036" cy="195820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117" y="1294476"/>
            <a:ext cx="135568" cy="248541"/>
          </a:xfrm>
          <a:prstGeom prst="rect">
            <a:avLst/>
          </a:prstGeom>
        </p:spPr>
      </p:pic>
      <p:pic>
        <p:nvPicPr>
          <p:cNvPr id="38" name="Picture 37" descr="latex-image-1.pdf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0" y="4029274"/>
            <a:ext cx="338920" cy="195820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37" y="886271"/>
            <a:ext cx="3298190" cy="400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0723" name="Object 3"/>
          <p:cNvGraphicFramePr>
            <a:graphicFrameLocks noChangeAspect="1"/>
          </p:cNvGraphicFramePr>
          <p:nvPr/>
        </p:nvGraphicFramePr>
        <p:xfrm>
          <a:off x="5432425" y="3800885"/>
          <a:ext cx="2281238" cy="658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7" name="Equation" r:id="rId3" imgW="1053847" imgH="304800" progId="Equation.3">
                  <p:embed/>
                </p:oleObj>
              </mc:Choice>
              <mc:Fallback>
                <p:oleObj name="Equation" r:id="rId3" imgW="1053847" imgH="304800" progId="Equation.3">
                  <p:embed/>
                  <p:pic>
                    <p:nvPicPr>
                      <p:cNvPr id="0" name="Picture 1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2425" y="3800885"/>
                        <a:ext cx="2281238" cy="658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431323" y="3430853"/>
            <a:ext cx="2141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Trebuchet MS" pitchFamily="34" charset="0"/>
              </a:rPr>
              <a:t>Average intensity…</a:t>
            </a:r>
            <a:endParaRPr lang="en-US" sz="1800" dirty="0">
              <a:latin typeface="Trebuchet MS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05050" y="261257"/>
            <a:ext cx="69962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i="1" u="sng" dirty="0" smtClean="0">
                <a:latin typeface="Trebuchet MS"/>
                <a:cs typeface="Trebuchet MS"/>
              </a:rPr>
              <a:t>Time-Varying Magnetic Field from Current Sheet</a:t>
            </a:r>
            <a:endParaRPr lang="en-US" sz="2400" i="1" u="sng" dirty="0">
              <a:latin typeface="Trebuchet MS"/>
              <a:cs typeface="Trebuchet MS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46679" y="6323554"/>
            <a:ext cx="4523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Why do we care about plane waves?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9725" y="1757125"/>
            <a:ext cx="5092700" cy="31750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67" y="2152044"/>
            <a:ext cx="215900" cy="319532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12" y="2426110"/>
            <a:ext cx="267716" cy="310896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83" y="1757125"/>
            <a:ext cx="3298190" cy="400050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2434" y="3271087"/>
            <a:ext cx="215900" cy="319532"/>
          </a:xfrm>
          <a:prstGeom prst="rect">
            <a:avLst/>
          </a:prstGeom>
        </p:spPr>
      </p:pic>
      <p:pic>
        <p:nvPicPr>
          <p:cNvPr id="37" name="Picture 36" descr="latex-image-1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207" y="4491642"/>
            <a:ext cx="146812" cy="224536"/>
          </a:xfrm>
          <a:prstGeom prst="rect">
            <a:avLst/>
          </a:prstGeom>
        </p:spPr>
      </p:pic>
      <p:pic>
        <p:nvPicPr>
          <p:cNvPr id="39" name="Picture 38" descr="latex-image-1.pd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480" y="1472137"/>
            <a:ext cx="155448" cy="284988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4" y="4707589"/>
            <a:ext cx="388620" cy="224536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83" y="2426110"/>
            <a:ext cx="4845050" cy="702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72139" y="168791"/>
            <a:ext cx="5999722" cy="461665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i="1" lang="en-US" smtClean="0" sz="2400" u="sng">
                <a:latin typeface="Trebuchet MS"/>
                <a:cs typeface="Trebuchet MS"/>
              </a:rPr>
              <a:t>Examples of the Wireless Energy Transfer</a:t>
            </a:r>
            <a:endParaRPr dirty="0" i="1" lang="en-US" sz="2400" u="sng">
              <a:latin typeface="Trebuchet MS"/>
              <a:cs typeface="Trebuchet M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30872" y="1081015"/>
            <a:ext cx="23499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dirty="0" lang="en-US" smtClean="0" sz="1400">
                <a:latin typeface="Trebuchet MS"/>
                <a:cs typeface="Trebuchet MS"/>
              </a:rPr>
              <a:t>An electric toothbrush uses traditional magnetic induction to recharge its batteries, avoiding the need for exposed electrical contacts. </a:t>
            </a:r>
            <a:endParaRPr dirty="0" lang="en-US" sz="1400">
              <a:latin typeface="Trebuchet MS"/>
              <a:cs typeface="Trebuchet M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91995" y="4397623"/>
            <a:ext cx="225200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dirty="0" lang="en-US" smtClean="0" sz="1400">
                <a:latin typeface="Trebuchet MS"/>
                <a:cs typeface="Trebuchet MS"/>
              </a:rPr>
              <a:t>On June 5, 1975 </a:t>
            </a:r>
            <a:br>
              <a:rPr dirty="0" lang="en-US" smtClean="0" sz="1400">
                <a:latin typeface="Trebuchet MS"/>
                <a:cs typeface="Trebuchet MS"/>
              </a:rPr>
            </a:br>
            <a:r>
              <a:rPr dirty="0" lang="en-US" smtClean="0" sz="1400">
                <a:latin typeface="Trebuchet MS"/>
                <a:cs typeface="Trebuchet MS"/>
              </a:rPr>
              <a:t>NASA JPL Goldstone demonstrated directed </a:t>
            </a:r>
            <a:r>
              <a:rPr dirty="0" err="1" lang="en-US" smtClean="0" sz="1400">
                <a:latin typeface="Trebuchet MS"/>
                <a:cs typeface="Trebuchet MS"/>
              </a:rPr>
              <a:t>radiative</a:t>
            </a:r>
            <a:r>
              <a:rPr dirty="0" lang="en-US" smtClean="0" sz="1400">
                <a:latin typeface="Trebuchet MS"/>
                <a:cs typeface="Trebuchet MS"/>
              </a:rPr>
              <a:t> microwave power transmission successfully transferring 34kW of electrical power over a distance of 1.5km at 82% efficiency.</a:t>
            </a:r>
            <a:endParaRPr dirty="0" lang="en-US" sz="1400">
              <a:latin typeface="Trebuchet MS"/>
              <a:cs typeface="Trebuchet M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47252" y="2964158"/>
            <a:ext cx="21336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dirty="0" lang="en-US" smtClean="0" sz="1400">
                <a:latin typeface="Trebuchet MS"/>
                <a:cs typeface="Trebuchet MS"/>
              </a:rPr>
              <a:t>A microwave oven utilizes microwave radiation to cook food. </a:t>
            </a:r>
            <a:endParaRPr dirty="0" lang="en-US" sz="1400">
              <a:latin typeface="Trebuchet MS"/>
              <a:cs typeface="Trebuchet M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47252" y="5035060"/>
            <a:ext cx="19565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dirty="0" lang="en-US" smtClean="0" sz="1400">
                <a:latin typeface="Trebuchet MS"/>
                <a:cs typeface="Trebuchet MS"/>
              </a:rPr>
              <a:t>MRI machines use “magnetic resonance imaging” to produce diagnostic images of soft tissue.</a:t>
            </a:r>
            <a:endParaRPr dirty="0" lang="en-US" sz="1400">
              <a:latin typeface="Trebuchet MS"/>
              <a:cs typeface="Trebuchet M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903295" y="1086721"/>
            <a:ext cx="218416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dirty="0" lang="en-US" smtClean="0" sz="1400">
                <a:latin typeface="Trebuchet MS"/>
                <a:cs typeface="Trebuchet MS"/>
              </a:rPr>
              <a:t>Nikola Tesla’s </a:t>
            </a:r>
            <a:r>
              <a:rPr dirty="0" err="1" lang="en-US" smtClean="0" sz="1400">
                <a:latin typeface="Trebuchet MS"/>
                <a:cs typeface="Trebuchet MS"/>
              </a:rPr>
              <a:t>Wardenclyffe</a:t>
            </a:r>
            <a:r>
              <a:rPr dirty="0" lang="en-US" smtClean="0" sz="1400">
                <a:latin typeface="Trebuchet MS"/>
                <a:cs typeface="Trebuchet MS"/>
              </a:rPr>
              <a:t> tower built on Long Island, NY in 1904. This tower was intended to implement Tesla’s vision of transmitting power and information around the world.  The tower was destroyed in 1917.</a:t>
            </a:r>
            <a:endParaRPr dirty="0" lang="en-US" sz="1400">
              <a:latin typeface="Trebuchet MS"/>
              <a:cs typeface="Trebuchet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cstate="print" r:embed="rId2"/>
          <a:stretch>
            <a:fillRect/>
          </a:stretch>
        </p:blipFill>
        <p:spPr>
          <a:xfrm>
            <a:off x="225557" y="2789112"/>
            <a:ext cx="2329436" cy="15450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cstate="print" r:embed="rId3"/>
          <a:stretch>
            <a:fillRect/>
          </a:stretch>
        </p:blipFill>
        <p:spPr>
          <a:xfrm>
            <a:off x="251788" y="4555968"/>
            <a:ext cx="2295464" cy="181843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cstate="print" r:embed="rId4"/>
          <a:stretch/>
        </p:blipFill>
        <p:spPr>
          <a:xfrm>
            <a:off x="4769439" y="763181"/>
            <a:ext cx="2049190" cy="3194951"/>
          </a:xfrm>
          <a:prstGeom prst="rect">
            <a:avLst/>
          </a:prstGeom>
        </p:spPr>
      </p:pic>
      <p:pic>
        <p:nvPicPr>
          <p:cNvPr descr="l21s14a.jpg" id="3" name="Picture 2"/>
          <p:cNvPicPr>
            <a:picLocks noChangeAspect="1"/>
          </p:cNvPicPr>
          <p:nvPr/>
        </p:nvPicPr>
        <p:blipFill>
          <a:blip cstate="print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93" y="763181"/>
            <a:ext cx="1203524" cy="195368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684999" y="6428948"/>
            <a:ext cx="254725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 lang="en-US" smtClean="0" sz="1100">
                <a:latin typeface="Trebuchet MS"/>
                <a:cs typeface="Trebuchet MS"/>
              </a:rPr>
              <a:t>All images are in the public domain. </a:t>
            </a:r>
            <a:endParaRPr dirty="0" lang="en-US" sz="1100">
              <a:latin typeface="Trebuchet MS"/>
              <a:cs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3209261530"/>
      </p:ext>
    </p:extLst>
  </p:cSld>
  <p:clrMapOvr>
    <a:masterClrMapping/>
  </p:clrMapOvr>
  <p:timing>
    <p:tnLst>
      <p:par>
        <p:cTn dur="indefinite" id="1" nodeType="tmRoot" restart="never"/>
      </p:par>
    </p:tnLst>
  </p:timing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cstate="print" r:embed="rId2"/>
          <a:srcRect b="24" r="30"/>
          <a:stretch/>
        </p:blipFill>
        <p:spPr>
          <a:xfrm>
            <a:off x="6378849" y="3937036"/>
            <a:ext cx="2636924" cy="21651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cstate="print" r:embed="rId3"/>
          <a:stretch/>
        </p:blipFill>
        <p:spPr>
          <a:xfrm>
            <a:off x="1070834" y="4477094"/>
            <a:ext cx="1540258" cy="13456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cstate="print" r:embed="rId4"/>
          <a:stretch/>
        </p:blipFill>
        <p:spPr>
          <a:xfrm>
            <a:off x="300781" y="2796097"/>
            <a:ext cx="1740310" cy="12818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8"/>
            <a:ext cx="8229600" cy="1143000"/>
          </a:xfrm>
        </p:spPr>
        <p:txBody>
          <a:bodyPr/>
          <a:lstStyle/>
          <a:p>
            <a:r>
              <a:rPr dirty="0" i="1" lang="en-US" smtClean="0" sz="2400" u="sng">
                <a:latin typeface="Trebuchet MS"/>
                <a:cs typeface="Trebuchet MS"/>
              </a:rPr>
              <a:t>Wireless Energy Transfer</a:t>
            </a:r>
            <a:endParaRPr dirty="0" i="1" lang="en-US" sz="2400" u="sng">
              <a:latin typeface="Trebuchet MS"/>
              <a:cs typeface="Trebuchet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98385" y="1133138"/>
            <a:ext cx="1059680" cy="400110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lang="en-US" smtClean="0">
                <a:latin typeface="Trebuchet MS"/>
                <a:cs typeface="Trebuchet MS"/>
              </a:rPr>
              <a:t>300MHz</a:t>
            </a:r>
            <a:endParaRPr dirty="0" lang="en-US">
              <a:latin typeface="Trebuchet MS"/>
              <a:cs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80883" y="1133138"/>
            <a:ext cx="1051164" cy="400110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lang="en-US" smtClean="0">
                <a:latin typeface="Trebuchet MS"/>
                <a:cs typeface="Trebuchet MS"/>
              </a:rPr>
              <a:t>300GHz</a:t>
            </a:r>
            <a:endParaRPr dirty="0" lang="en-US">
              <a:latin typeface="Trebuchet MS"/>
              <a:cs typeface="Trebuchet MS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 rot="16200000">
            <a:off x="4195929" y="3180281"/>
            <a:ext cx="1787488" cy="3042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074458" y="2982851"/>
            <a:ext cx="953206" cy="338554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lang="en-US" smtClean="0" sz="1600">
                <a:latin typeface="Trebuchet MS"/>
                <a:cs typeface="Trebuchet MS"/>
              </a:rPr>
              <a:t>2.45GHz</a:t>
            </a:r>
            <a:endParaRPr dirty="0" lang="en-US" sz="1600">
              <a:latin typeface="Trebuchet MS"/>
              <a:cs typeface="Trebuchet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57035" y="3182906"/>
            <a:ext cx="1276010" cy="338554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lang="en-US" smtClean="0" sz="1600">
                <a:latin typeface="Trebuchet MS"/>
                <a:cs typeface="Trebuchet MS"/>
              </a:rPr>
              <a:t>110-140GHz</a:t>
            </a:r>
            <a:endParaRPr dirty="0" lang="en-US" sz="1600">
              <a:latin typeface="Trebuchet MS"/>
              <a:cs typeface="Trebuchet MS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7001395" y="2301754"/>
            <a:ext cx="479488" cy="155904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496168" y="2770135"/>
            <a:ext cx="884677" cy="584776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lang="en-US" smtClean="0" sz="1600">
                <a:latin typeface="Trebuchet MS"/>
                <a:cs typeface="Trebuchet MS"/>
              </a:rPr>
              <a:t>800MHz</a:t>
            </a:r>
          </a:p>
          <a:p>
            <a:r>
              <a:rPr dirty="0" lang="en-US" smtClean="0" sz="1600">
                <a:latin typeface="Trebuchet MS"/>
                <a:cs typeface="Trebuchet MS"/>
              </a:rPr>
              <a:t>-2GHz</a:t>
            </a:r>
            <a:endParaRPr dirty="0" lang="en-US" sz="1600">
              <a:latin typeface="Trebuchet MS"/>
              <a:cs typeface="Trebuchet M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257035" y="6010727"/>
            <a:ext cx="981258" cy="338554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err="1" lang="en-US" smtClean="0" sz="1600">
                <a:latin typeface="Trebuchet MS"/>
                <a:cs typeface="Trebuchet MS"/>
              </a:rPr>
              <a:t>Tokamak</a:t>
            </a:r>
            <a:endParaRPr dirty="0" lang="en-US" sz="1600">
              <a:latin typeface="Trebuchet MS"/>
              <a:cs typeface="Trebuchet M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82020" y="1564997"/>
            <a:ext cx="7490055" cy="789672"/>
            <a:chOff x="582020" y="1564997"/>
            <a:chExt cx="7490055" cy="789672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cstate="print" r:embed="rId5"/>
            <a:stretch>
              <a:fillRect/>
            </a:stretch>
          </p:blipFill>
          <p:spPr>
            <a:xfrm>
              <a:off x="3468413" y="1997317"/>
              <a:ext cx="4582497" cy="35735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cstate="print" r:embed="rId6"/>
            <a:stretch>
              <a:fillRect/>
            </a:stretch>
          </p:blipFill>
          <p:spPr>
            <a:xfrm>
              <a:off x="588210" y="1564997"/>
              <a:ext cx="7483865" cy="411153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468413" y="1997316"/>
              <a:ext cx="4582497" cy="357352"/>
            </a:xfrm>
            <a:prstGeom prst="rect">
              <a:avLst/>
            </a:prstGeom>
            <a:noFill/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r>
                <a:rPr dirty="0" lang="en-US" smtClean="0">
                  <a:solidFill>
                    <a:srgbClr val="000000"/>
                  </a:solidFill>
                  <a:latin typeface="Trebuchet MS"/>
                  <a:cs typeface="Trebuchet MS"/>
                </a:rPr>
                <a:t>Microwaves</a:t>
              </a:r>
              <a:endParaRPr dirty="0" lang="en-US">
                <a:solidFill>
                  <a:srgbClr val="0000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82020" y="1564997"/>
              <a:ext cx="7468891" cy="41115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r>
                <a:rPr dirty="0" lang="en-US" smtClean="0">
                  <a:solidFill>
                    <a:schemeClr val="tx1"/>
                  </a:solidFill>
                  <a:latin typeface="Trebuchet MS"/>
                  <a:cs typeface="Trebuchet MS"/>
                </a:rPr>
                <a:t>Radio Waves</a:t>
              </a:r>
              <a:endParaRPr dirty="0" lang="en-US">
                <a:solidFill>
                  <a:schemeClr val="tx1"/>
                </a:solidFill>
                <a:latin typeface="Trebuchet MS"/>
                <a:cs typeface="Trebuchet MS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258507" y="1133138"/>
            <a:ext cx="872580" cy="400110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lang="en-US" smtClean="0">
                <a:latin typeface="Trebuchet MS"/>
                <a:cs typeface="Trebuchet MS"/>
              </a:rPr>
              <a:t>30kHz</a:t>
            </a:r>
            <a:endParaRPr dirty="0" lang="en-US">
              <a:latin typeface="Trebuchet MS"/>
              <a:cs typeface="Trebuchet M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2602003" y="2301760"/>
            <a:ext cx="1436439" cy="203236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1254002" y="1933893"/>
            <a:ext cx="1162708" cy="8727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582021" y="4024692"/>
            <a:ext cx="694822" cy="338554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lang="en-US" smtClean="0" sz="1600">
                <a:latin typeface="Trebuchet MS"/>
                <a:cs typeface="Trebuchet MS"/>
              </a:rPr>
              <a:t>Radio</a:t>
            </a:r>
            <a:endParaRPr dirty="0" lang="en-US" sz="1600">
              <a:latin typeface="Trebuchet MS"/>
              <a:cs typeface="Trebuchet M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13331" y="1987159"/>
            <a:ext cx="960018" cy="584776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lang="en-US" smtClean="0" sz="1600">
                <a:latin typeface="Trebuchet MS"/>
                <a:cs typeface="Trebuchet MS"/>
              </a:rPr>
              <a:t>100kHz</a:t>
            </a:r>
          </a:p>
          <a:p>
            <a:r>
              <a:rPr dirty="0" lang="en-US" smtClean="0" sz="1600">
                <a:latin typeface="Trebuchet MS"/>
                <a:cs typeface="Trebuchet MS"/>
              </a:rPr>
              <a:t>-100MHz</a:t>
            </a:r>
            <a:endParaRPr dirty="0" lang="en-US" sz="1600">
              <a:latin typeface="Trebuchet MS"/>
              <a:cs typeface="Trebuchet MS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cstate="print" r:embed="rId7"/>
          <a:stretch>
            <a:fillRect/>
          </a:stretch>
        </p:blipFill>
        <p:spPr>
          <a:xfrm>
            <a:off x="3940170" y="4334125"/>
            <a:ext cx="2329436" cy="1545013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473553" y="5810970"/>
            <a:ext cx="656750" cy="338554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lang="en-US" smtClean="0" sz="1600">
                <a:latin typeface="Trebuchet MS"/>
                <a:cs typeface="Trebuchet MS"/>
              </a:rPr>
              <a:t>Wi-Fi</a:t>
            </a:r>
            <a:endParaRPr dirty="0" lang="en-US" sz="1600">
              <a:latin typeface="Trebuchet MS"/>
              <a:cs typeface="Trebuchet M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" y="6256452"/>
            <a:ext cx="9144000" cy="400110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dirty="0" err="1" lang="en-US" smtClean="0" sz="1000"/>
              <a:t>Tokamak</a:t>
            </a:r>
            <a:r>
              <a:rPr dirty="0" lang="en-US" smtClean="0" sz="1000"/>
              <a:t> image by </a:t>
            </a:r>
            <a:r>
              <a:rPr dirty="0" lang="en-US" smtClean="0" sz="1000">
                <a:hlinkClick r:id="rId8" tooltip="User:Sheliak (page does not exist)"/>
              </a:rPr>
              <a:t>Sheliak</a:t>
            </a:r>
            <a:r>
              <a:rPr dirty="0" lang="en-US" smtClean="0" sz="1000"/>
              <a:t> </a:t>
            </a:r>
            <a:r>
              <a:rPr dirty="0" lang="en-US" sz="1000"/>
              <a:t>(</a:t>
            </a:r>
            <a:r>
              <a:rPr dirty="0" lang="en-US" smtClean="0" sz="1000"/>
              <a:t>Princeton </a:t>
            </a:r>
            <a:r>
              <a:rPr dirty="0" lang="en-US" sz="1000"/>
              <a:t>P</a:t>
            </a:r>
            <a:r>
              <a:rPr dirty="0" lang="en-US" smtClean="0" sz="1000"/>
              <a:t>lasma </a:t>
            </a:r>
            <a:r>
              <a:rPr dirty="0" lang="en-US" sz="1000"/>
              <a:t>P</a:t>
            </a:r>
            <a:r>
              <a:rPr dirty="0" lang="en-US" smtClean="0" sz="1000"/>
              <a:t>hysics Laboratory)  &lt;</a:t>
            </a:r>
            <a:r>
              <a:rPr dirty="0" lang="en-US" smtClean="0" sz="1000">
                <a:hlinkClick r:id="rId9"/>
              </a:rPr>
              <a:t>http</a:t>
            </a:r>
            <a:r>
              <a:rPr dirty="0" lang="en-US" sz="1000">
                <a:hlinkClick r:id="rId9"/>
              </a:rPr>
              <a:t>://commons.wikimedia.org/wiki/</a:t>
            </a:r>
            <a:r>
              <a:rPr dirty="0" lang="en-US" smtClean="0" sz="1000">
                <a:hlinkClick r:id="rId9"/>
              </a:rPr>
              <a:t>File:NSTX.jpg</a:t>
            </a:r>
            <a:r>
              <a:rPr dirty="0" lang="en-US" smtClean="0" sz="1000"/>
              <a:t>&gt; on Wikimedia,  radio, TV and cellphone images are in the public domain</a:t>
            </a:r>
            <a:endParaRPr dirty="0" lang="en-US" sz="1000"/>
          </a:p>
        </p:txBody>
      </p:sp>
      <p:sp>
        <p:nvSpPr>
          <p:cNvPr id="33" name="TextBox 32"/>
          <p:cNvSpPr txBox="1"/>
          <p:nvPr/>
        </p:nvSpPr>
        <p:spPr>
          <a:xfrm>
            <a:off x="4276953" y="5894675"/>
            <a:ext cx="1649510" cy="338554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lang="en-US" smtClean="0" sz="1600">
                <a:latin typeface="Trebuchet MS"/>
                <a:cs typeface="Trebuchet MS"/>
              </a:rPr>
              <a:t>Microwave oven</a:t>
            </a:r>
            <a:endParaRPr dirty="0" lang="en-US" sz="1600">
              <a:latin typeface="Trebuchet MS"/>
              <a:cs typeface="Trebuchet MS"/>
            </a:endParaRPr>
          </a:p>
        </p:txBody>
      </p:sp>
      <p:pic>
        <p:nvPicPr>
          <p:cNvPr descr="21_15cellphone.jpg" id="13" name="Picture 12"/>
          <p:cNvPicPr>
            <a:picLocks noChangeAspect="1"/>
          </p:cNvPicPr>
          <p:nvPr/>
        </p:nvPicPr>
        <p:blipFill rotWithShape="1">
          <a:blip cstate="print"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"/>
          <a:stretch/>
        </p:blipFill>
        <p:spPr>
          <a:xfrm>
            <a:off x="2615854" y="4582927"/>
            <a:ext cx="1073113" cy="11214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id="1" nodeType="tmRoot" restart="never"/>
      </p:par>
    </p:tnLst>
  </p:timing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938" y="41032"/>
            <a:ext cx="8229600" cy="858551"/>
          </a:xfrm>
        </p:spPr>
        <p:txBody>
          <a:bodyPr/>
          <a:lstStyle/>
          <a:p>
            <a:r>
              <a:rPr dirty="0" i="1" lang="en-US" smtClean="0" sz="2800" u="sng">
                <a:latin typeface="Trebuchet MS"/>
                <a:cs typeface="Trebuchet MS"/>
              </a:rPr>
              <a:t>Cell Phones</a:t>
            </a:r>
            <a:endParaRPr dirty="0" i="1" lang="en-US" sz="2800" u="sng">
              <a:latin typeface="Trebuchet MS"/>
              <a:cs typeface="Trebuchet M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186100"/>
              </p:ext>
            </p:extLst>
          </p:nvPr>
        </p:nvGraphicFramePr>
        <p:xfrm>
          <a:off x="903890" y="4225165"/>
          <a:ext cx="7441324" cy="2242400"/>
        </p:xfrm>
        <a:graphic>
          <a:graphicData uri="http://schemas.openxmlformats.org/drawingml/2006/table">
            <a:tbl>
              <a:tblPr/>
              <a:tblGrid>
                <a:gridCol w="3951890"/>
                <a:gridCol w="977462"/>
                <a:gridCol w="2511972"/>
              </a:tblGrid>
              <a:tr h="227871">
                <a:tc>
                  <a:txBody>
                    <a:bodyPr/>
                    <a:lstStyle/>
                    <a:p>
                      <a:pPr algn="ctr"/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Current / Planned Technologies</a:t>
                      </a: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Band</a:t>
                      </a: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Frequency (MHz)</a:t>
                      </a: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2F2F2"/>
                    </a:solidFill>
                  </a:tcPr>
                </a:tc>
              </a:tr>
              <a:tr h="227871">
                <a:tc>
                  <a:txBody>
                    <a:bodyPr/>
                    <a:lstStyle/>
                    <a:p>
                      <a:r>
                        <a:rPr dirty="0" lang="en-US" strike="noStrike" sz="1200" u="none">
                          <a:solidFill>
                            <a:schemeClr val="tx1"/>
                          </a:solidFill>
                        </a:rPr>
                        <a:t>SMR</a:t>
                      </a:r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 </a:t>
                      </a:r>
                      <a:r>
                        <a:rPr dirty="0" err="1" lang="en-US" strike="noStrike" sz="1200" u="none">
                          <a:solidFill>
                            <a:schemeClr val="tx1"/>
                          </a:solidFill>
                        </a:rPr>
                        <a:t>iDEN</a:t>
                      </a:r>
                      <a:endParaRPr dirty="0" lang="en-US" sz="1200" u="none">
                        <a:solidFill>
                          <a:schemeClr val="tx1"/>
                        </a:solidFill>
                      </a:endParaRP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>
                          <a:solidFill>
                            <a:schemeClr val="tx1"/>
                          </a:solidFill>
                        </a:rPr>
                        <a:t>800</a:t>
                      </a: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u="none">
                          <a:solidFill>
                            <a:schemeClr val="tx1"/>
                          </a:solidFill>
                        </a:rPr>
                        <a:t>806-824 and 851-869</a:t>
                      </a: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9F9F9"/>
                    </a:solidFill>
                  </a:tcPr>
                </a:tc>
              </a:tr>
              <a:tr h="384988">
                <a:tc>
                  <a:txBody>
                    <a:bodyPr/>
                    <a:lstStyle/>
                    <a:p>
                      <a:r>
                        <a:rPr dirty="0" lang="en-US" strike="noStrike" sz="1200" u="none">
                          <a:solidFill>
                            <a:schemeClr val="tx1"/>
                          </a:solidFill>
                        </a:rPr>
                        <a:t>AMPS</a:t>
                      </a:r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, </a:t>
                      </a:r>
                      <a:r>
                        <a:rPr dirty="0" lang="en-US" strike="noStrike" sz="1200" u="none">
                          <a:solidFill>
                            <a:schemeClr val="tx1"/>
                          </a:solidFill>
                        </a:rPr>
                        <a:t>GSM</a:t>
                      </a:r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, </a:t>
                      </a:r>
                      <a:r>
                        <a:rPr dirty="0" lang="en-US" strike="noStrike" sz="1200" u="none">
                          <a:solidFill>
                            <a:schemeClr val="tx1"/>
                          </a:solidFill>
                        </a:rPr>
                        <a:t>IS-95</a:t>
                      </a:r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 (CDMA), </a:t>
                      </a:r>
                      <a:r>
                        <a:rPr dirty="0" lang="en-US" strike="noStrike" sz="1200" u="none">
                          <a:solidFill>
                            <a:schemeClr val="tx1"/>
                          </a:solidFill>
                        </a:rPr>
                        <a:t>IS-136</a:t>
                      </a:r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 (D-AMPS), </a:t>
                      </a:r>
                      <a:r>
                        <a:rPr dirty="0" lang="en-US" strike="noStrike" sz="1200" u="none">
                          <a:solidFill>
                            <a:schemeClr val="tx1"/>
                          </a:solidFill>
                        </a:rPr>
                        <a:t>3G</a:t>
                      </a:r>
                      <a:endParaRPr dirty="0" lang="en-US" sz="1200" u="none">
                        <a:solidFill>
                          <a:schemeClr val="tx1"/>
                        </a:solidFill>
                      </a:endParaRP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Cellular</a:t>
                      </a: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824-849 and 869-894</a:t>
                      </a: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9F9F9"/>
                    </a:solidFill>
                  </a:tcPr>
                </a:tc>
              </a:tr>
              <a:tr h="384988">
                <a:tc>
                  <a:txBody>
                    <a:bodyPr/>
                    <a:lstStyle/>
                    <a:p>
                      <a:r>
                        <a:rPr dirty="0" lang="en-US" strike="noStrike" sz="1200" u="none">
                          <a:solidFill>
                            <a:schemeClr val="tx1"/>
                          </a:solidFill>
                        </a:rPr>
                        <a:t>GSM</a:t>
                      </a:r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, </a:t>
                      </a:r>
                      <a:r>
                        <a:rPr dirty="0" lang="en-US" strike="noStrike" sz="1200" u="none">
                          <a:solidFill>
                            <a:schemeClr val="tx1"/>
                          </a:solidFill>
                        </a:rPr>
                        <a:t>IS-95</a:t>
                      </a:r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 (CDMA), </a:t>
                      </a:r>
                      <a:r>
                        <a:rPr dirty="0" lang="en-US" strike="noStrike" sz="1200" u="none">
                          <a:solidFill>
                            <a:schemeClr val="tx1"/>
                          </a:solidFill>
                        </a:rPr>
                        <a:t>IS-136</a:t>
                      </a:r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 (D-AMPS), </a:t>
                      </a:r>
                      <a:r>
                        <a:rPr dirty="0" lang="en-US" smtClean="0" strike="noStrike" sz="1200" u="none">
                          <a:solidFill>
                            <a:schemeClr val="tx1"/>
                          </a:solidFill>
                        </a:rPr>
                        <a:t>3G</a:t>
                      </a:r>
                      <a:endParaRPr dirty="0" lang="en-US" sz="1200" u="none">
                        <a:solidFill>
                          <a:schemeClr val="tx1"/>
                        </a:solidFill>
                      </a:endParaRP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PCS</a:t>
                      </a: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1850–1915 and 1930–1995</a:t>
                      </a: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9F9F9"/>
                    </a:solidFill>
                  </a:tcPr>
                </a:tc>
              </a:tr>
              <a:tr h="227871">
                <a:tc>
                  <a:txBody>
                    <a:bodyPr/>
                    <a:lstStyle/>
                    <a:p>
                      <a:r>
                        <a:rPr dirty="0" lang="en-US" strike="noStrike" sz="1200" u="none">
                          <a:solidFill>
                            <a:schemeClr val="tx1"/>
                          </a:solidFill>
                        </a:rPr>
                        <a:t>3G</a:t>
                      </a:r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, </a:t>
                      </a:r>
                      <a:r>
                        <a:rPr dirty="0" lang="en-US" strike="noStrike" sz="1200" u="none">
                          <a:solidFill>
                            <a:schemeClr val="tx1"/>
                          </a:solidFill>
                        </a:rPr>
                        <a:t>4G</a:t>
                      </a:r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, </a:t>
                      </a:r>
                      <a:r>
                        <a:rPr dirty="0" err="1" lang="en-US" strike="noStrike" sz="1200" u="none">
                          <a:solidFill>
                            <a:schemeClr val="tx1"/>
                          </a:solidFill>
                        </a:rPr>
                        <a:t>MediaFlo</a:t>
                      </a:r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, </a:t>
                      </a:r>
                      <a:r>
                        <a:rPr dirty="0" lang="en-US" strike="noStrike" sz="1200" u="none">
                          <a:solidFill>
                            <a:schemeClr val="tx1"/>
                          </a:solidFill>
                        </a:rPr>
                        <a:t>DVB-H</a:t>
                      </a:r>
                      <a:endParaRPr dirty="0" lang="en-US" sz="1200" u="none">
                        <a:solidFill>
                          <a:schemeClr val="tx1"/>
                        </a:solidFill>
                      </a:endParaRP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700 MHz</a:t>
                      </a: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698-806</a:t>
                      </a: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9F9F9"/>
                    </a:solidFill>
                  </a:tcPr>
                </a:tc>
              </a:tr>
              <a:tr h="227871">
                <a:tc>
                  <a:txBody>
                    <a:bodyPr/>
                    <a:lstStyle/>
                    <a:p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Unknown</a:t>
                      </a: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1.4 GHz</a:t>
                      </a: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1392–1395 and 1432–1435</a:t>
                      </a: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9F9F9"/>
                    </a:solidFill>
                  </a:tcPr>
                </a:tc>
              </a:tr>
              <a:tr h="227871">
                <a:tc>
                  <a:txBody>
                    <a:bodyPr/>
                    <a:lstStyle/>
                    <a:p>
                      <a:r>
                        <a:rPr dirty="0" lang="en-US" strike="noStrike" sz="1200" u="none">
                          <a:solidFill>
                            <a:schemeClr val="tx1"/>
                          </a:solidFill>
                        </a:rPr>
                        <a:t>3G</a:t>
                      </a:r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, </a:t>
                      </a:r>
                      <a:r>
                        <a:rPr dirty="0" lang="en-US" strike="noStrike" sz="1200" u="none">
                          <a:solidFill>
                            <a:schemeClr val="tx1"/>
                          </a:solidFill>
                        </a:rPr>
                        <a:t>4G</a:t>
                      </a:r>
                      <a:endParaRPr dirty="0" lang="en-US" sz="1200" u="none">
                        <a:solidFill>
                          <a:schemeClr val="tx1"/>
                        </a:solidFill>
                      </a:endParaRP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AWS</a:t>
                      </a: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1710–1755 and 2110–2155</a:t>
                      </a: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9F9F9"/>
                    </a:solidFill>
                  </a:tcPr>
                </a:tc>
              </a:tr>
              <a:tr h="227871">
                <a:tc>
                  <a:txBody>
                    <a:bodyPr/>
                    <a:lstStyle/>
                    <a:p>
                      <a:r>
                        <a:rPr dirty="0" lang="en-US" strike="noStrike" sz="1200" u="none">
                          <a:solidFill>
                            <a:schemeClr val="tx1"/>
                          </a:solidFill>
                        </a:rPr>
                        <a:t>4G</a:t>
                      </a:r>
                      <a:endParaRPr dirty="0" lang="en-US" sz="1200" u="none">
                        <a:solidFill>
                          <a:schemeClr val="tx1"/>
                        </a:solidFill>
                      </a:endParaRP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BRS/EBS</a:t>
                      </a: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dirty="0" lang="en-US" sz="1200" u="none">
                          <a:solidFill>
                            <a:schemeClr val="tx1"/>
                          </a:solidFill>
                        </a:rPr>
                        <a:t>2496–2690</a:t>
                      </a:r>
                    </a:p>
                  </a:txBody>
                  <a:tcPr anchor="ctr" marB="31262" marL="62523" marR="62523" marT="31262">
                    <a:lnL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9525">
                      <a:solidFill>
                        <a:srgbClr val="AAAAAA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solidFill>
                      <a:srgbClr val="F9F9F9"/>
                    </a:solidFill>
                  </a:tcPr>
                </a:tc>
              </a:tr>
            </a:tbl>
          </a:graphicData>
        </a:graphic>
      </p:graphicFrame>
      <p:sp>
        <p:nvSpPr>
          <p:cNvPr id="6451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 anchorCtr="0" bIns="45720" compatLnSpc="1" lIns="91440" numCol="1" rIns="91440" tIns="45720" vert="horz" wrap="none">
            <a:prstTxWarp prst="textNoShape">
              <a:avLst/>
            </a:prstTxWarp>
            <a:spAutoFit/>
          </a:bodyPr>
          <a:lstStyle/>
          <a:p>
            <a:pPr algn="l" defTabSz="914400" eaLnBrk="1" fontAlgn="base" hangingPunct="1" indent="0" latinLnBrk="0" lvl="0" marL="0" marR="0" rtl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b="0" baseline="0" cap="none" i="0" kumimoji="0" lang="en-US" normalizeH="0" smtClean="0" strike="noStrike" sz="1800" u="none">
                <a:ln>
                  <a:noFill/>
                </a:ln>
                <a:solidFill>
                  <a:schemeClr val="tx1"/>
                </a:solidFill>
                <a:effectLst/>
                <a:latin charset="0" typeface="Arial"/>
                <a:cs charset="0" typeface="Arial"/>
              </a:rPr>
              <a:t/>
            </a:r>
            <a:br>
              <a:rPr b="0" baseline="0" cap="none" i="0" kumimoji="0" lang="en-US" normalizeH="0" smtClean="0" strike="noStrike" sz="1800" u="none">
                <a:ln>
                  <a:noFill/>
                </a:ln>
                <a:solidFill>
                  <a:schemeClr val="tx1"/>
                </a:solidFill>
                <a:effectLst/>
                <a:latin charset="0" typeface="Arial"/>
                <a:cs charset="0" typeface="Arial"/>
              </a:rPr>
            </a:br>
            <a:endParaRPr b="0" baseline="0" cap="none" i="0" kumimoji="0" lang="en-US" normalizeH="0" smtClean="0" strike="noStrike" sz="1800" u="none">
              <a:ln>
                <a:noFill/>
              </a:ln>
              <a:solidFill>
                <a:schemeClr val="tx1"/>
              </a:solidFill>
              <a:effectLst/>
              <a:latin charset="0" typeface="Arial"/>
              <a:cs charset="0"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11552" y="820819"/>
            <a:ext cx="972179" cy="369332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lang="en-US" smtClean="0" sz="1800">
                <a:latin typeface="Trebuchet MS"/>
                <a:cs typeface="Trebuchet MS"/>
              </a:rPr>
              <a:t>300MHz</a:t>
            </a:r>
            <a:endParaRPr dirty="0" lang="en-US" sz="1800">
              <a:latin typeface="Trebuchet MS"/>
              <a:cs typeface="Trebuchet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294050" y="820819"/>
            <a:ext cx="964514" cy="369332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lang="en-US" smtClean="0" sz="1800">
                <a:latin typeface="Trebuchet MS"/>
                <a:cs typeface="Trebuchet MS"/>
              </a:rPr>
              <a:t>300GHz</a:t>
            </a:r>
            <a:endParaRPr dirty="0" lang="en-US" sz="1800">
              <a:latin typeface="Trebuchet MS"/>
              <a:cs typeface="Trebuchet M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395187" y="1168014"/>
            <a:ext cx="7490055" cy="789672"/>
            <a:chOff x="582020" y="1564997"/>
            <a:chExt cx="7490055" cy="789672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cstate="print" r:embed="rId2"/>
            <a:stretch>
              <a:fillRect/>
            </a:stretch>
          </p:blipFill>
          <p:spPr>
            <a:xfrm>
              <a:off x="3468413" y="1997317"/>
              <a:ext cx="4582497" cy="35735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cstate="print" r:embed="rId3"/>
            <a:stretch>
              <a:fillRect/>
            </a:stretch>
          </p:blipFill>
          <p:spPr>
            <a:xfrm>
              <a:off x="588210" y="1564997"/>
              <a:ext cx="7483865" cy="411153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/>
          </p:nvSpPr>
          <p:spPr>
            <a:xfrm>
              <a:off x="3468413" y="1997316"/>
              <a:ext cx="4582497" cy="357352"/>
            </a:xfrm>
            <a:prstGeom prst="rect">
              <a:avLst/>
            </a:prstGeom>
            <a:noFill/>
            <a:ln>
              <a:solidFill>
                <a:schemeClr val="bg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r>
                <a:rPr dirty="0" lang="en-US" smtClean="0">
                  <a:solidFill>
                    <a:srgbClr val="000000"/>
                  </a:solidFill>
                  <a:latin typeface="Trebuchet MS"/>
                  <a:cs typeface="Trebuchet MS"/>
                </a:rPr>
                <a:t>Microwaves</a:t>
              </a:r>
              <a:endParaRPr dirty="0" lang="en-US">
                <a:solidFill>
                  <a:srgbClr val="000000"/>
                </a:solidFill>
                <a:latin typeface="Trebuchet MS"/>
                <a:cs typeface="Trebuchet MS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82020" y="1564997"/>
              <a:ext cx="7468891" cy="411153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 rtlCol="0"/>
            <a:lstStyle/>
            <a:p>
              <a:pPr algn="ctr"/>
              <a:r>
                <a:rPr dirty="0" lang="en-US" smtClean="0">
                  <a:solidFill>
                    <a:schemeClr val="tx1"/>
                  </a:solidFill>
                  <a:latin typeface="Trebuchet MS"/>
                  <a:cs typeface="Trebuchet MS"/>
                </a:rPr>
                <a:t>Radio Waves</a:t>
              </a:r>
              <a:endParaRPr dirty="0" lang="en-US">
                <a:solidFill>
                  <a:schemeClr val="tx1"/>
                </a:solidFill>
                <a:latin typeface="Trebuchet MS"/>
                <a:cs typeface="Trebuchet MS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37875" y="826716"/>
            <a:ext cx="803788" cy="369332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lang="en-US" smtClean="0" sz="1800">
                <a:latin typeface="Trebuchet MS"/>
                <a:cs typeface="Trebuchet MS"/>
              </a:rPr>
              <a:t>30kHz</a:t>
            </a:r>
            <a:endParaRPr dirty="0" lang="en-US" sz="1800">
              <a:latin typeface="Trebuchet MS"/>
              <a:cs typeface="Trebuchet M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490268" y="2381250"/>
            <a:ext cx="884677" cy="584776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lang="en-US" smtClean="0" sz="1600">
                <a:latin typeface="Trebuchet MS"/>
                <a:cs typeface="Trebuchet MS"/>
              </a:rPr>
              <a:t>800MHz</a:t>
            </a:r>
          </a:p>
          <a:p>
            <a:r>
              <a:rPr dirty="0" lang="en-US" smtClean="0" sz="1600">
                <a:latin typeface="Trebuchet MS"/>
                <a:cs typeface="Trebuchet MS"/>
              </a:rPr>
              <a:t>-2GHz</a:t>
            </a:r>
            <a:endParaRPr dirty="0" lang="en-US" sz="1600">
              <a:latin typeface="Trebuchet MS"/>
              <a:cs typeface="Trebuchet MS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3932607" y="1938707"/>
            <a:ext cx="0" cy="44254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cstate="print" r:embed="rId4"/>
          <a:srcRect b="11" r="75"/>
          <a:stretch/>
        </p:blipFill>
        <p:spPr>
          <a:xfrm>
            <a:off x="4444999" y="2004062"/>
            <a:ext cx="2381251" cy="2185330"/>
          </a:xfrm>
          <a:prstGeom prst="rect">
            <a:avLst/>
          </a:prstGeom>
        </p:spPr>
      </p:pic>
      <p:pic>
        <p:nvPicPr>
          <p:cNvPr descr="l1s1aand11b.JPG" id="30" name="Picture 29"/>
          <p:cNvPicPr>
            <a:picLocks noChangeAspect="1"/>
          </p:cNvPicPr>
          <p:nvPr/>
        </p:nvPicPr>
        <p:blipFill>
          <a:blip cstate="print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847" y="1924613"/>
            <a:ext cx="1125538" cy="208282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3340878" y="6469862"/>
            <a:ext cx="491768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dirty="0" lang="en-US" smtClean="0" sz="1200">
                <a:latin typeface="Trebuchet MS"/>
                <a:cs typeface="Trebuchet MS"/>
              </a:rPr>
              <a:t>Table from </a:t>
            </a:r>
            <a:r>
              <a:rPr dirty="0" lang="en-US" smtClean="0" sz="1200">
                <a:latin typeface="Trebuchet MS"/>
                <a:cs typeface="Trebuchet MS"/>
                <a:hlinkClick r:id="rId6"/>
              </a:rPr>
              <a:t>http</a:t>
            </a:r>
            <a:r>
              <a:rPr dirty="0" lang="en-US" sz="1200">
                <a:latin typeface="Trebuchet MS"/>
                <a:cs typeface="Trebuchet MS"/>
                <a:hlinkClick r:id="rId6"/>
              </a:rPr>
              <a:t>://</a:t>
            </a:r>
            <a:r>
              <a:rPr dirty="0" err="1" lang="en-US" sz="1200">
                <a:latin typeface="Trebuchet MS"/>
                <a:cs typeface="Trebuchet MS"/>
                <a:hlinkClick r:id="rId6"/>
              </a:rPr>
              <a:t>en.wikipedia.org</a:t>
            </a:r>
            <a:r>
              <a:rPr dirty="0" lang="en-US" sz="1200">
                <a:latin typeface="Trebuchet MS"/>
                <a:cs typeface="Trebuchet MS"/>
                <a:hlinkClick r:id="rId6"/>
              </a:rPr>
              <a:t>/</a:t>
            </a:r>
            <a:r>
              <a:rPr dirty="0" lang="en-US" smtClean="0" sz="1200">
                <a:latin typeface="Trebuchet MS"/>
                <a:cs typeface="Trebuchet MS"/>
                <a:hlinkClick r:id="rId6"/>
              </a:rPr>
              <a:t>wiki/</a:t>
            </a:r>
            <a:r>
              <a:rPr dirty="0" err="1" lang="en-US" smtClean="0" sz="1200">
                <a:latin typeface="Trebuchet MS"/>
                <a:cs typeface="Trebuchet MS"/>
                <a:hlinkClick r:id="rId6"/>
              </a:rPr>
              <a:t>Cellular_frequencies</a:t>
            </a:r>
            <a:endParaRPr dirty="0" lang="en-US" sz="1200">
              <a:latin typeface="Trebuchet MS"/>
              <a:cs typeface="Trebuchet MS"/>
            </a:endParaRPr>
          </a:p>
        </p:txBody>
      </p:sp>
    </p:spTree>
  </p:cSld>
  <p:clrMapOvr>
    <a:masterClrMapping/>
  </p:clrMapOvr>
  <p:timing>
    <p:tnLst>
      <p:par>
        <p:cTn dur="indefinite" id="1" nodeType="tmRoot" restart="never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sz="2800" i="1" u="sng" dirty="0" smtClean="0">
                <a:latin typeface="Trebuchet MS" pitchFamily="34" charset="0"/>
              </a:rPr>
              <a:t>Inductive Charging</a:t>
            </a:r>
            <a:endParaRPr lang="en-US" sz="2800" i="1" u="sng" dirty="0">
              <a:latin typeface="Trebuchet MS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957849" y="1460287"/>
            <a:ext cx="7144429" cy="3767880"/>
            <a:chOff x="228644" y="3928620"/>
            <a:chExt cx="5634667" cy="2802379"/>
          </a:xfrm>
        </p:grpSpPr>
        <p:pic>
          <p:nvPicPr>
            <p:cNvPr id="3" name="Picture 2" descr="l21s17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0" y="3928620"/>
              <a:ext cx="4921250" cy="2802379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741189" y="4400933"/>
              <a:ext cx="112212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rebuchet MS"/>
                  <a:cs typeface="Trebuchet MS"/>
                </a:rPr>
                <a:t>Secondary </a:t>
              </a:r>
            </a:p>
            <a:p>
              <a:r>
                <a:rPr lang="en-US" sz="1600" dirty="0" smtClean="0">
                  <a:latin typeface="Trebuchet MS"/>
                  <a:cs typeface="Trebuchet MS"/>
                </a:rPr>
                <a:t>coil</a:t>
              </a:r>
              <a:endParaRPr lang="en-US" sz="1600" dirty="0">
                <a:latin typeface="Trebuchet MS"/>
                <a:cs typeface="Trebuchet MS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28644" y="4367505"/>
              <a:ext cx="88998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latin typeface="Trebuchet MS"/>
                  <a:cs typeface="Trebuchet MS"/>
                </a:rPr>
                <a:t>Primary</a:t>
              </a:r>
            </a:p>
            <a:p>
              <a:r>
                <a:rPr lang="en-US" sz="1600" dirty="0" smtClean="0">
                  <a:latin typeface="Trebuchet MS"/>
                  <a:cs typeface="Trebuchet MS"/>
                </a:rPr>
                <a:t> coil</a:t>
              </a:r>
              <a:endParaRPr lang="en-US" sz="1600" dirty="0">
                <a:latin typeface="Trebuchet MS"/>
                <a:cs typeface="Trebuchet MS"/>
              </a:endParaRPr>
            </a:p>
          </p:txBody>
        </p:sp>
      </p:grpSp>
      <p:cxnSp>
        <p:nvCxnSpPr>
          <p:cNvPr id="11" name="Straight Arrow Connector 10"/>
          <p:cNvCxnSpPr/>
          <p:nvPr/>
        </p:nvCxnSpPr>
        <p:spPr>
          <a:xfrm>
            <a:off x="1805383" y="2426490"/>
            <a:ext cx="1174750" cy="455084"/>
          </a:xfrm>
          <a:prstGeom prst="straightConnector1">
            <a:avLst/>
          </a:prstGeom>
          <a:ln w="28575">
            <a:solidFill>
              <a:srgbClr val="3F6DA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8" idx="1"/>
          </p:cNvCxnSpPr>
          <p:nvPr/>
        </p:nvCxnSpPr>
        <p:spPr>
          <a:xfrm flipH="1">
            <a:off x="4602706" y="2488450"/>
            <a:ext cx="2076787" cy="123688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6"/>
          <p:cNvSpPr>
            <a:spLocks noChangeArrowheads="1"/>
          </p:cNvSpPr>
          <p:nvPr/>
        </p:nvSpPr>
        <p:spPr bwMode="auto">
          <a:xfrm>
            <a:off x="542925" y="549275"/>
            <a:ext cx="802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u="sng">
                <a:latin typeface="Trebuchet MS" charset="0"/>
              </a:rPr>
              <a:t>Magnetic Field in a Uniform Electromagnetic Plane Wave</a:t>
            </a:r>
          </a:p>
        </p:txBody>
      </p:sp>
      <p:pic>
        <p:nvPicPr>
          <p:cNvPr id="21507" name="Picture 10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50875" y="4049713"/>
            <a:ext cx="463867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8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3100" y="4730750"/>
            <a:ext cx="584993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Text Box 78"/>
          <p:cNvSpPr txBox="1">
            <a:spLocks noChangeArrowheads="1"/>
          </p:cNvSpPr>
          <p:nvPr/>
        </p:nvSpPr>
        <p:spPr bwMode="auto">
          <a:xfrm>
            <a:off x="525463" y="3232150"/>
            <a:ext cx="1995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>
                <a:latin typeface="Trebuchet MS" charset="0"/>
              </a:rPr>
              <a:t>In free space</a:t>
            </a:r>
            <a:r>
              <a:rPr lang="en-US">
                <a:latin typeface="Trebuchet MS" charset="0"/>
              </a:rPr>
              <a:t> …</a:t>
            </a:r>
          </a:p>
        </p:txBody>
      </p:sp>
      <p:pic>
        <p:nvPicPr>
          <p:cNvPr id="21512" name="Picture 7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076700" y="5762625"/>
            <a:ext cx="1498600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Text Box 12"/>
          <p:cNvSpPr txBox="1">
            <a:spLocks noChangeArrowheads="1"/>
          </p:cNvSpPr>
          <p:nvPr/>
        </p:nvSpPr>
        <p:spPr bwMode="auto">
          <a:xfrm>
            <a:off x="2767013" y="5888038"/>
            <a:ext cx="11604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rebuchet MS" charset="0"/>
              </a:rPr>
              <a:t>… where</a:t>
            </a:r>
          </a:p>
        </p:txBody>
      </p:sp>
      <p:pic>
        <p:nvPicPr>
          <p:cNvPr id="69" name="Picture 2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8650" y="1767681"/>
            <a:ext cx="2324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788" y="1766342"/>
            <a:ext cx="47371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Line 383"/>
          <p:cNvSpPr>
            <a:spLocks noChangeShapeType="1"/>
          </p:cNvSpPr>
          <p:nvPr/>
        </p:nvSpPr>
        <p:spPr bwMode="auto">
          <a:xfrm>
            <a:off x="7907338" y="2653755"/>
            <a:ext cx="304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2" name="Line 384"/>
          <p:cNvSpPr>
            <a:spLocks noChangeShapeType="1"/>
          </p:cNvSpPr>
          <p:nvPr/>
        </p:nvSpPr>
        <p:spPr bwMode="auto">
          <a:xfrm flipV="1">
            <a:off x="7907338" y="234895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" name="Line 385"/>
          <p:cNvSpPr>
            <a:spLocks noChangeShapeType="1"/>
          </p:cNvSpPr>
          <p:nvPr/>
        </p:nvSpPr>
        <p:spPr bwMode="auto">
          <a:xfrm flipH="1">
            <a:off x="7904163" y="2521992"/>
            <a:ext cx="228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4" name="Picture 386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2869655"/>
            <a:ext cx="166688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" name="Picture 387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513" y="2394992"/>
            <a:ext cx="184150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Picture 388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5088" y="2090192"/>
            <a:ext cx="166688" cy="29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" name="Picture 381" descr="txp_fig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1626642"/>
            <a:ext cx="366713" cy="30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Picture 17" descr="latex-image-1.pdf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388" y="2388642"/>
            <a:ext cx="361950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6"/>
          <p:cNvSpPr>
            <a:spLocks noChangeArrowheads="1"/>
          </p:cNvSpPr>
          <p:nvPr/>
        </p:nvSpPr>
        <p:spPr bwMode="auto">
          <a:xfrm>
            <a:off x="1014413" y="536575"/>
            <a:ext cx="7159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u="sng">
                <a:latin typeface="Trebuchet MS" charset="0"/>
              </a:rPr>
              <a:t>Uniform Electromagnetic Plane Waves In Materials</a:t>
            </a:r>
          </a:p>
        </p:txBody>
      </p:sp>
      <p:pic>
        <p:nvPicPr>
          <p:cNvPr id="22532" name="Picture 9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5613" y="3840163"/>
            <a:ext cx="494347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1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4025" y="4467225"/>
            <a:ext cx="603408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5" name="Text Box 12"/>
          <p:cNvSpPr txBox="1">
            <a:spLocks noChangeArrowheads="1"/>
          </p:cNvSpPr>
          <p:nvPr/>
        </p:nvSpPr>
        <p:spPr bwMode="auto">
          <a:xfrm>
            <a:off x="371475" y="5864225"/>
            <a:ext cx="11604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Trebuchet MS" charset="0"/>
              </a:rPr>
              <a:t>… where</a:t>
            </a:r>
          </a:p>
        </p:txBody>
      </p:sp>
      <p:pic>
        <p:nvPicPr>
          <p:cNvPr id="22549" name="Picture 69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97063" y="5689600"/>
            <a:ext cx="1393825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47" name="Text Box 135"/>
          <p:cNvSpPr txBox="1">
            <a:spLocks noChangeArrowheads="1"/>
          </p:cNvSpPr>
          <p:nvPr/>
        </p:nvSpPr>
        <p:spPr bwMode="auto">
          <a:xfrm>
            <a:off x="3662363" y="5886450"/>
            <a:ext cx="36528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Trebuchet MS" charset="0"/>
              </a:rPr>
              <a:t>is known as the phase velocity</a:t>
            </a:r>
          </a:p>
        </p:txBody>
      </p:sp>
      <p:sp>
        <p:nvSpPr>
          <p:cNvPr id="22544" name="Text Box 78"/>
          <p:cNvSpPr txBox="1">
            <a:spLocks noChangeArrowheads="1"/>
          </p:cNvSpPr>
          <p:nvPr/>
        </p:nvSpPr>
        <p:spPr bwMode="auto">
          <a:xfrm>
            <a:off x="295275" y="3232150"/>
            <a:ext cx="24558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>
                <a:latin typeface="Trebuchet MS" charset="0"/>
              </a:rPr>
              <a:t>Inside a material</a:t>
            </a:r>
            <a:r>
              <a:rPr lang="en-US">
                <a:latin typeface="Trebuchet MS" charset="0"/>
              </a:rPr>
              <a:t> …</a:t>
            </a:r>
          </a:p>
        </p:txBody>
      </p:sp>
      <p:pic>
        <p:nvPicPr>
          <p:cNvPr id="76" name="Picture 2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4025" y="1652588"/>
            <a:ext cx="2324100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7" name="Rectangle 15"/>
          <p:cNvSpPr>
            <a:spLocks noChangeArrowheads="1"/>
          </p:cNvSpPr>
          <p:nvPr/>
        </p:nvSpPr>
        <p:spPr bwMode="auto">
          <a:xfrm>
            <a:off x="1776638" y="5584294"/>
            <a:ext cx="1684112" cy="924454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3523193" y="1431925"/>
            <a:ext cx="5143500" cy="2679700"/>
            <a:chOff x="3523193" y="1431925"/>
            <a:chExt cx="5143500" cy="2679700"/>
          </a:xfrm>
        </p:grpSpPr>
        <p:pic>
          <p:nvPicPr>
            <p:cNvPr id="78" name="Picture 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9593" y="1571625"/>
              <a:ext cx="4737100" cy="2540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Line 383"/>
            <p:cNvSpPr>
              <a:spLocks noChangeShapeType="1"/>
            </p:cNvSpPr>
            <p:nvPr/>
          </p:nvSpPr>
          <p:spPr bwMode="auto">
            <a:xfrm>
              <a:off x="7695143" y="2459038"/>
              <a:ext cx="3048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" name="Line 384"/>
            <p:cNvSpPr>
              <a:spLocks noChangeShapeType="1"/>
            </p:cNvSpPr>
            <p:nvPr/>
          </p:nvSpPr>
          <p:spPr bwMode="auto">
            <a:xfrm flipV="1">
              <a:off x="7695143" y="2154238"/>
              <a:ext cx="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" name="Line 385"/>
            <p:cNvSpPr>
              <a:spLocks noChangeShapeType="1"/>
            </p:cNvSpPr>
            <p:nvPr/>
          </p:nvSpPr>
          <p:spPr bwMode="auto">
            <a:xfrm flipH="1">
              <a:off x="7691968" y="2327275"/>
              <a:ext cx="228600" cy="152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2" name="Picture 386" descr="txp_fig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9943" y="2674938"/>
              <a:ext cx="166688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" name="Picture 387" descr="txp_fig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2318" y="2200275"/>
              <a:ext cx="184150" cy="230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" name="Picture 388" descr="txp_fig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2893" y="1895475"/>
              <a:ext cx="166688" cy="290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5" name="Picture 381" descr="txp_fig"/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4793" y="1431925"/>
              <a:ext cx="366713" cy="303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17" descr="latex-image-1.pdf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23193" y="2193925"/>
              <a:ext cx="361950" cy="26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6"/>
          <p:cNvSpPr>
            <a:spLocks noChangeArrowheads="1"/>
          </p:cNvSpPr>
          <p:nvPr/>
        </p:nvSpPr>
        <p:spPr bwMode="auto">
          <a:xfrm>
            <a:off x="3086949" y="250547"/>
            <a:ext cx="29928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i="1" u="sng" dirty="0" smtClean="0">
                <a:latin typeface="Trebuchet MS" pitchFamily="34" charset="0"/>
              </a:rPr>
              <a:t>Uniform Plane Wave</a:t>
            </a:r>
            <a:endParaRPr lang="en-US" sz="2400" i="1" u="sng" dirty="0">
              <a:latin typeface="Trebuchet MS" pitchFamily="34" charset="0"/>
            </a:endParaRPr>
          </a:p>
        </p:txBody>
      </p:sp>
      <p:sp>
        <p:nvSpPr>
          <p:cNvPr id="23563" name="Line 8"/>
          <p:cNvSpPr>
            <a:spLocks noChangeShapeType="1"/>
          </p:cNvSpPr>
          <p:nvPr/>
        </p:nvSpPr>
        <p:spPr bwMode="auto">
          <a:xfrm>
            <a:off x="1665368" y="3470422"/>
            <a:ext cx="304800" cy="130195"/>
          </a:xfrm>
          <a:prstGeom prst="lin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4" name="Line 9"/>
          <p:cNvSpPr>
            <a:spLocks noChangeShapeType="1"/>
          </p:cNvSpPr>
          <p:nvPr/>
        </p:nvSpPr>
        <p:spPr bwMode="auto">
          <a:xfrm flipV="1">
            <a:off x="1665368" y="3165623"/>
            <a:ext cx="0" cy="304800"/>
          </a:xfrm>
          <a:prstGeom prst="lin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65" name="Line 10"/>
          <p:cNvSpPr>
            <a:spLocks noChangeShapeType="1"/>
          </p:cNvSpPr>
          <p:nvPr/>
        </p:nvSpPr>
        <p:spPr bwMode="auto">
          <a:xfrm flipH="1">
            <a:off x="1662193" y="3338660"/>
            <a:ext cx="228600" cy="152400"/>
          </a:xfrm>
          <a:prstGeom prst="lin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3566" name="Picture 1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97156" y="3470423"/>
            <a:ext cx="166688" cy="2301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23567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2544" y="3211660"/>
            <a:ext cx="184150" cy="2301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23568" name="Picture 1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3118" y="2906860"/>
            <a:ext cx="166688" cy="2905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23562" name="Picture 24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5069" y="1064920"/>
            <a:ext cx="3678238" cy="4079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1514365" y="4148866"/>
            <a:ext cx="553228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rebuchet MS"/>
                <a:cs typeface="Trebuchet MS"/>
              </a:rPr>
              <a:t>Estimate the </a:t>
            </a:r>
            <a:r>
              <a:rPr lang="en-US" dirty="0" err="1" smtClean="0">
                <a:latin typeface="Trebuchet MS"/>
                <a:cs typeface="Trebuchet MS"/>
              </a:rPr>
              <a:t>wavevector</a:t>
            </a:r>
            <a:r>
              <a:rPr lang="en-US" dirty="0" smtClean="0">
                <a:latin typeface="Trebuchet MS"/>
                <a:cs typeface="Trebuchet MS"/>
              </a:rPr>
              <a:t> k?</a:t>
            </a:r>
          </a:p>
          <a:p>
            <a:endParaRPr lang="en-US" dirty="0" smtClean="0">
              <a:latin typeface="Trebuchet MS"/>
              <a:cs typeface="Trebuchet MS"/>
            </a:endParaRPr>
          </a:p>
          <a:p>
            <a:r>
              <a:rPr lang="en-US" dirty="0" smtClean="0">
                <a:latin typeface="Trebuchet MS"/>
                <a:cs typeface="Trebuchet MS"/>
              </a:rPr>
              <a:t>Estimate the angular frequency ?</a:t>
            </a:r>
          </a:p>
          <a:p>
            <a:endParaRPr lang="en-US" dirty="0" smtClean="0">
              <a:latin typeface="Trebuchet MS"/>
              <a:cs typeface="Trebuchet MS"/>
            </a:endParaRPr>
          </a:p>
          <a:p>
            <a:r>
              <a:rPr lang="en-US" dirty="0" smtClean="0">
                <a:latin typeface="Trebuchet MS"/>
                <a:cs typeface="Trebuchet MS"/>
              </a:rPr>
              <a:t>Estimate the magnitude of the electric field.</a:t>
            </a:r>
          </a:p>
          <a:p>
            <a:endParaRPr lang="en-US" dirty="0" smtClean="0">
              <a:latin typeface="Trebuchet MS"/>
              <a:cs typeface="Trebuchet MS"/>
            </a:endParaRPr>
          </a:p>
          <a:p>
            <a:r>
              <a:rPr lang="en-US" dirty="0" smtClean="0">
                <a:latin typeface="Trebuchet MS"/>
                <a:cs typeface="Trebuchet MS"/>
              </a:rPr>
              <a:t>Estimate the magnitude of the magnetic field</a:t>
            </a:r>
            <a:r>
              <a:rPr lang="en-US" dirty="0">
                <a:latin typeface="Trebuchet MS"/>
                <a:cs typeface="Trebuchet MS"/>
              </a:rPr>
              <a:t>.</a:t>
            </a:r>
            <a:endParaRPr lang="en-US" dirty="0" smtClean="0">
              <a:latin typeface="Trebuchet MS"/>
              <a:cs typeface="Trebuchet MS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4822259" y="2741979"/>
            <a:ext cx="10282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rebuchet MS" pitchFamily="34" charset="0"/>
              </a:rPr>
              <a:t>1 V/m per div</a:t>
            </a:r>
            <a:endParaRPr lang="en-US" sz="1600" dirty="0">
              <a:latin typeface="Trebuchet MS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609404" y="1708346"/>
            <a:ext cx="20682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Trebuchet MS" pitchFamily="34" charset="0"/>
              </a:rPr>
              <a:t>100,000 km per div</a:t>
            </a:r>
            <a:endParaRPr lang="en-US" sz="1600" dirty="0">
              <a:latin typeface="Trebuchet MS" pitchFamily="34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7699379" y="4477402"/>
            <a:ext cx="79878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715149" y="5060712"/>
            <a:ext cx="79878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7736169" y="5649272"/>
            <a:ext cx="79878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7725659" y="6279872"/>
            <a:ext cx="79878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014619" y="1820324"/>
            <a:ext cx="2628900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29"/>
          <p:cNvSpPr>
            <a:spLocks noChangeArrowheads="1"/>
          </p:cNvSpPr>
          <p:nvPr/>
        </p:nvSpPr>
        <p:spPr bwMode="auto">
          <a:xfrm>
            <a:off x="38863" y="3915838"/>
            <a:ext cx="5079663" cy="2698750"/>
          </a:xfrm>
          <a:prstGeom prst="rect">
            <a:avLst/>
          </a:prstGeom>
          <a:solidFill>
            <a:srgbClr val="F2EBD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 cstate="print"/>
          <a:srcRect t="32150" r="11785" b="23724"/>
          <a:stretch/>
        </p:blipFill>
        <p:spPr>
          <a:xfrm>
            <a:off x="-549195" y="3810008"/>
            <a:ext cx="5499830" cy="2709332"/>
          </a:xfrm>
          <a:prstGeom prst="rect">
            <a:avLst/>
          </a:prstGeom>
        </p:spPr>
      </p:pic>
      <p:pic>
        <p:nvPicPr>
          <p:cNvPr id="147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854" y="1165779"/>
            <a:ext cx="3510455" cy="306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368380"/>
              </p:ext>
            </p:extLst>
          </p:nvPr>
        </p:nvGraphicFramePr>
        <p:xfrm>
          <a:off x="5298438" y="1165780"/>
          <a:ext cx="351045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5227"/>
                <a:gridCol w="1755227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Material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Vacuum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Air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1.000277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Water liquid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1.3330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Water ice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1.31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Diamond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2.419</a:t>
                      </a: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Silicon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3.96</a:t>
                      </a: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79395" y="201768"/>
            <a:ext cx="2923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u="sng" dirty="0" smtClean="0">
                <a:latin typeface="Trebuchet MS"/>
                <a:cs typeface="Trebuchet MS"/>
              </a:rPr>
              <a:t>Index of Refraction</a:t>
            </a:r>
            <a:endParaRPr lang="en-US" sz="2400" i="1" u="sng" dirty="0">
              <a:latin typeface="Trebuchet MS"/>
              <a:cs typeface="Trebuchet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41889" y="3797724"/>
            <a:ext cx="17434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 5 x 10</a:t>
            </a:r>
            <a:r>
              <a:rPr lang="en-US" baseline="30000" dirty="0" smtClean="0"/>
              <a:t>14</a:t>
            </a:r>
            <a:r>
              <a:rPr lang="en-US" dirty="0" smtClean="0"/>
              <a:t> Hz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579110" y="1502990"/>
            <a:ext cx="3129018" cy="1008660"/>
            <a:chOff x="274320" y="1828800"/>
            <a:chExt cx="3129018" cy="1008660"/>
          </a:xfrm>
        </p:grpSpPr>
        <p:sp>
          <p:nvSpPr>
            <p:cNvPr id="8" name="TextBox 7"/>
            <p:cNvSpPr txBox="1"/>
            <p:nvPr/>
          </p:nvSpPr>
          <p:spPr>
            <a:xfrm>
              <a:off x="274320" y="2423160"/>
              <a:ext cx="13099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frequency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920240" y="2437350"/>
              <a:ext cx="14830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wavelength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rot="5400000" flipH="1" flipV="1">
              <a:off x="903943" y="1839257"/>
              <a:ext cx="621772" cy="600858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16200000" flipV="1">
              <a:off x="1758694" y="1944626"/>
              <a:ext cx="621772" cy="481559"/>
            </a:xfrm>
            <a:prstGeom prst="straightConnector1">
              <a:avLst/>
            </a:prstGeom>
            <a:ln w="28575" cmpd="sng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604012" y="2586418"/>
            <a:ext cx="3820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propagating in a material,</a:t>
            </a:r>
          </a:p>
        </p:txBody>
      </p:sp>
      <p:pic>
        <p:nvPicPr>
          <p:cNvPr id="26" name="Picture 25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345" y="3063802"/>
            <a:ext cx="984250" cy="291338"/>
          </a:xfrm>
          <a:prstGeom prst="rect">
            <a:avLst/>
          </a:prstGeom>
        </p:spPr>
      </p:pic>
      <p:pic>
        <p:nvPicPr>
          <p:cNvPr id="30" name="Picture 29" descr="latex-imag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183" y="3371159"/>
            <a:ext cx="1314958" cy="291338"/>
          </a:xfrm>
          <a:prstGeom prst="rect">
            <a:avLst/>
          </a:prstGeom>
        </p:spPr>
      </p:pic>
      <p:pic>
        <p:nvPicPr>
          <p:cNvPr id="31" name="Picture 30" descr="latex-image-1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55" y="3659625"/>
            <a:ext cx="1141730" cy="251968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653" y="4918413"/>
            <a:ext cx="3791204" cy="371348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17" y="5939367"/>
            <a:ext cx="3583940" cy="371348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28" y="1020390"/>
            <a:ext cx="2844800" cy="4826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912" y="1246717"/>
            <a:ext cx="198120" cy="168402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861" y="5354321"/>
            <a:ext cx="435431" cy="468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0" name="Group 4"/>
          <p:cNvGrpSpPr>
            <a:grpSpLocks/>
          </p:cNvGrpSpPr>
          <p:nvPr/>
        </p:nvGrpSpPr>
        <p:grpSpPr bwMode="auto">
          <a:xfrm>
            <a:off x="486669" y="4752111"/>
            <a:ext cx="4328748" cy="284105"/>
            <a:chOff x="1249574" y="178851"/>
            <a:chExt cx="6706950" cy="284678"/>
          </a:xfrm>
        </p:grpSpPr>
        <p:sp>
          <p:nvSpPr>
            <p:cNvPr id="121" name="TextBox 13"/>
            <p:cNvSpPr txBox="1">
              <a:spLocks noChangeArrowheads="1"/>
            </p:cNvSpPr>
            <p:nvPr/>
          </p:nvSpPr>
          <p:spPr bwMode="auto">
            <a:xfrm>
              <a:off x="1249574" y="199171"/>
              <a:ext cx="364015" cy="24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latin typeface="Trebuchet MS" charset="0"/>
                  <a:cs typeface="Trebuchet MS" charset="0"/>
                </a:rPr>
                <a:t>10</a:t>
              </a:r>
              <a:r>
                <a:rPr lang="en-US" sz="1000" baseline="30000">
                  <a:latin typeface="Trebuchet MS" charset="0"/>
                  <a:cs typeface="Trebuchet MS" charset="0"/>
                </a:rPr>
                <a:t>3</a:t>
              </a:r>
            </a:p>
          </p:txBody>
        </p:sp>
        <p:sp>
          <p:nvSpPr>
            <p:cNvPr id="122" name="TextBox 14"/>
            <p:cNvSpPr txBox="1">
              <a:spLocks noChangeArrowheads="1"/>
            </p:cNvSpPr>
            <p:nvPr/>
          </p:nvSpPr>
          <p:spPr bwMode="auto">
            <a:xfrm>
              <a:off x="1633791" y="189011"/>
              <a:ext cx="364215" cy="24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latin typeface="Trebuchet MS" charset="0"/>
                  <a:cs typeface="Trebuchet MS" charset="0"/>
                </a:rPr>
                <a:t>10</a:t>
              </a:r>
              <a:r>
                <a:rPr lang="en-US" sz="1000" baseline="30000">
                  <a:latin typeface="Trebuchet MS" charset="0"/>
                  <a:cs typeface="Trebuchet MS" charset="0"/>
                </a:rPr>
                <a:t>2</a:t>
              </a:r>
            </a:p>
          </p:txBody>
        </p:sp>
        <p:sp>
          <p:nvSpPr>
            <p:cNvPr id="123" name="TextBox 15"/>
            <p:cNvSpPr txBox="1">
              <a:spLocks noChangeArrowheads="1"/>
            </p:cNvSpPr>
            <p:nvPr/>
          </p:nvSpPr>
          <p:spPr bwMode="auto">
            <a:xfrm>
              <a:off x="2065892" y="202911"/>
              <a:ext cx="364015" cy="24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latin typeface="Trebuchet MS" charset="0"/>
                  <a:cs typeface="Trebuchet MS" charset="0"/>
                </a:rPr>
                <a:t>10</a:t>
              </a:r>
              <a:r>
                <a:rPr lang="en-US" sz="1000" baseline="30000">
                  <a:latin typeface="Trebuchet MS" charset="0"/>
                  <a:cs typeface="Trebuchet MS" charset="0"/>
                </a:rPr>
                <a:t>1</a:t>
              </a:r>
            </a:p>
          </p:txBody>
        </p:sp>
        <p:sp>
          <p:nvSpPr>
            <p:cNvPr id="124" name="TextBox 16"/>
            <p:cNvSpPr txBox="1">
              <a:spLocks noChangeArrowheads="1"/>
            </p:cNvSpPr>
            <p:nvPr/>
          </p:nvSpPr>
          <p:spPr bwMode="auto">
            <a:xfrm>
              <a:off x="2579310" y="216811"/>
              <a:ext cx="251926" cy="246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latin typeface="Trebuchet MS" charset="0"/>
                  <a:cs typeface="Trebuchet MS" charset="0"/>
                </a:rPr>
                <a:t>1</a:t>
              </a:r>
              <a:endParaRPr lang="en-US" sz="1000" baseline="30000">
                <a:latin typeface="Trebuchet MS" charset="0"/>
                <a:cs typeface="Trebuchet MS" charset="0"/>
              </a:endParaRPr>
            </a:p>
          </p:txBody>
        </p:sp>
        <p:sp>
          <p:nvSpPr>
            <p:cNvPr id="125" name="TextBox 17"/>
            <p:cNvSpPr txBox="1">
              <a:spLocks noChangeArrowheads="1"/>
            </p:cNvSpPr>
            <p:nvPr/>
          </p:nvSpPr>
          <p:spPr bwMode="auto">
            <a:xfrm>
              <a:off x="2893094" y="196202"/>
              <a:ext cx="395408" cy="246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latin typeface="Trebuchet MS" charset="0"/>
                  <a:cs typeface="Trebuchet MS" charset="0"/>
                </a:rPr>
                <a:t>10</a:t>
              </a:r>
              <a:r>
                <a:rPr lang="en-US" sz="1000" baseline="30000" dirty="0">
                  <a:latin typeface="Trebuchet MS" charset="0"/>
                  <a:cs typeface="Trebuchet MS" charset="0"/>
                </a:rPr>
                <a:t>-1</a:t>
              </a:r>
            </a:p>
          </p:txBody>
        </p:sp>
        <p:sp>
          <p:nvSpPr>
            <p:cNvPr id="126" name="TextBox 18"/>
            <p:cNvSpPr txBox="1">
              <a:spLocks noChangeArrowheads="1"/>
            </p:cNvSpPr>
            <p:nvPr/>
          </p:nvSpPr>
          <p:spPr bwMode="auto">
            <a:xfrm>
              <a:off x="3291159" y="206073"/>
              <a:ext cx="402689" cy="246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latin typeface="Trebuchet MS" charset="0"/>
                  <a:cs typeface="Trebuchet MS" charset="0"/>
                </a:rPr>
                <a:t>10</a:t>
              </a:r>
              <a:r>
                <a:rPr lang="en-US" sz="1000" baseline="30000">
                  <a:latin typeface="Trebuchet MS" charset="0"/>
                  <a:cs typeface="Trebuchet MS" charset="0"/>
                </a:rPr>
                <a:t>-2</a:t>
              </a:r>
            </a:p>
          </p:txBody>
        </p:sp>
        <p:sp>
          <p:nvSpPr>
            <p:cNvPr id="127" name="TextBox 19"/>
            <p:cNvSpPr txBox="1">
              <a:spLocks noChangeArrowheads="1"/>
            </p:cNvSpPr>
            <p:nvPr/>
          </p:nvSpPr>
          <p:spPr bwMode="auto">
            <a:xfrm>
              <a:off x="3744073" y="185753"/>
              <a:ext cx="395408" cy="246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latin typeface="Trebuchet MS" charset="0"/>
                  <a:cs typeface="Trebuchet MS" charset="0"/>
                </a:rPr>
                <a:t>10</a:t>
              </a:r>
              <a:r>
                <a:rPr lang="en-US" sz="1000" baseline="30000">
                  <a:latin typeface="Trebuchet MS" charset="0"/>
                  <a:cs typeface="Trebuchet MS" charset="0"/>
                </a:rPr>
                <a:t>-3</a:t>
              </a:r>
            </a:p>
          </p:txBody>
        </p:sp>
        <p:sp>
          <p:nvSpPr>
            <p:cNvPr id="128" name="TextBox 20"/>
            <p:cNvSpPr txBox="1">
              <a:spLocks noChangeArrowheads="1"/>
            </p:cNvSpPr>
            <p:nvPr/>
          </p:nvSpPr>
          <p:spPr bwMode="auto">
            <a:xfrm>
              <a:off x="4143120" y="196202"/>
              <a:ext cx="402689" cy="246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latin typeface="Trebuchet MS" charset="0"/>
                  <a:cs typeface="Trebuchet MS" charset="0"/>
                </a:rPr>
                <a:t>10</a:t>
              </a:r>
              <a:r>
                <a:rPr lang="en-US" sz="1000" baseline="30000">
                  <a:latin typeface="Trebuchet MS" charset="0"/>
                  <a:cs typeface="Trebuchet MS" charset="0"/>
                </a:rPr>
                <a:t>-4</a:t>
              </a:r>
            </a:p>
          </p:txBody>
        </p:sp>
        <p:sp>
          <p:nvSpPr>
            <p:cNvPr id="129" name="TextBox 21"/>
            <p:cNvSpPr txBox="1">
              <a:spLocks noChangeArrowheads="1"/>
            </p:cNvSpPr>
            <p:nvPr/>
          </p:nvSpPr>
          <p:spPr bwMode="auto">
            <a:xfrm>
              <a:off x="4584648" y="196202"/>
              <a:ext cx="402689" cy="246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latin typeface="Trebuchet MS" charset="0"/>
                  <a:cs typeface="Trebuchet MS" charset="0"/>
                </a:rPr>
                <a:t>10</a:t>
              </a:r>
              <a:r>
                <a:rPr lang="en-US" sz="1000" baseline="30000">
                  <a:latin typeface="Trebuchet MS" charset="0"/>
                  <a:cs typeface="Trebuchet MS" charset="0"/>
                </a:rPr>
                <a:t>-5</a:t>
              </a:r>
            </a:p>
          </p:txBody>
        </p:sp>
        <p:sp>
          <p:nvSpPr>
            <p:cNvPr id="130" name="TextBox 22"/>
            <p:cNvSpPr txBox="1">
              <a:spLocks noChangeArrowheads="1"/>
            </p:cNvSpPr>
            <p:nvPr/>
          </p:nvSpPr>
          <p:spPr bwMode="auto">
            <a:xfrm>
              <a:off x="5031247" y="196202"/>
              <a:ext cx="402689" cy="246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latin typeface="Trebuchet MS" charset="0"/>
                  <a:cs typeface="Trebuchet MS" charset="0"/>
                </a:rPr>
                <a:t>10</a:t>
              </a:r>
              <a:r>
                <a:rPr lang="en-US" sz="1000" baseline="30000">
                  <a:latin typeface="Trebuchet MS" charset="0"/>
                  <a:cs typeface="Trebuchet MS" charset="0"/>
                </a:rPr>
                <a:t>-6</a:t>
              </a:r>
            </a:p>
          </p:txBody>
        </p:sp>
        <p:sp>
          <p:nvSpPr>
            <p:cNvPr id="131" name="TextBox 23"/>
            <p:cNvSpPr txBox="1">
              <a:spLocks noChangeArrowheads="1"/>
            </p:cNvSpPr>
            <p:nvPr/>
          </p:nvSpPr>
          <p:spPr bwMode="auto">
            <a:xfrm>
              <a:off x="5431116" y="189204"/>
              <a:ext cx="402689" cy="246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latin typeface="Trebuchet MS" charset="0"/>
                  <a:cs typeface="Trebuchet MS" charset="0"/>
                </a:rPr>
                <a:t>10</a:t>
              </a:r>
              <a:r>
                <a:rPr lang="en-US" sz="1000" baseline="30000" dirty="0">
                  <a:latin typeface="Trebuchet MS" charset="0"/>
                  <a:cs typeface="Trebuchet MS" charset="0"/>
                </a:rPr>
                <a:t>-7</a:t>
              </a:r>
            </a:p>
          </p:txBody>
        </p:sp>
        <p:sp>
          <p:nvSpPr>
            <p:cNvPr id="132" name="TextBox 24"/>
            <p:cNvSpPr txBox="1">
              <a:spLocks noChangeArrowheads="1"/>
            </p:cNvSpPr>
            <p:nvPr/>
          </p:nvSpPr>
          <p:spPr bwMode="auto">
            <a:xfrm>
              <a:off x="5841145" y="190211"/>
              <a:ext cx="402689" cy="246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latin typeface="Trebuchet MS" charset="0"/>
                  <a:cs typeface="Trebuchet MS" charset="0"/>
                </a:rPr>
                <a:t>10</a:t>
              </a:r>
              <a:r>
                <a:rPr lang="en-US" sz="1000" baseline="30000">
                  <a:latin typeface="Trebuchet MS" charset="0"/>
                  <a:cs typeface="Trebuchet MS" charset="0"/>
                </a:rPr>
                <a:t>-8</a:t>
              </a:r>
            </a:p>
          </p:txBody>
        </p:sp>
        <p:sp>
          <p:nvSpPr>
            <p:cNvPr id="133" name="TextBox 25"/>
            <p:cNvSpPr txBox="1">
              <a:spLocks noChangeArrowheads="1"/>
            </p:cNvSpPr>
            <p:nvPr/>
          </p:nvSpPr>
          <p:spPr bwMode="auto">
            <a:xfrm>
              <a:off x="6261334" y="178851"/>
              <a:ext cx="402689" cy="246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latin typeface="Trebuchet MS" charset="0"/>
                  <a:cs typeface="Trebuchet MS" charset="0"/>
                </a:rPr>
                <a:t>10</a:t>
              </a:r>
              <a:r>
                <a:rPr lang="en-US" sz="1000" baseline="30000">
                  <a:latin typeface="Trebuchet MS" charset="0"/>
                  <a:cs typeface="Trebuchet MS" charset="0"/>
                </a:rPr>
                <a:t>-9</a:t>
              </a:r>
            </a:p>
          </p:txBody>
        </p:sp>
        <p:sp>
          <p:nvSpPr>
            <p:cNvPr id="134" name="TextBox 26"/>
            <p:cNvSpPr txBox="1">
              <a:spLocks noChangeArrowheads="1"/>
            </p:cNvSpPr>
            <p:nvPr/>
          </p:nvSpPr>
          <p:spPr bwMode="auto">
            <a:xfrm>
              <a:off x="6671719" y="180051"/>
              <a:ext cx="441162" cy="246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dirty="0">
                  <a:latin typeface="Trebuchet MS" charset="0"/>
                  <a:cs typeface="Trebuchet MS" charset="0"/>
                </a:rPr>
                <a:t>10</a:t>
              </a:r>
              <a:r>
                <a:rPr lang="en-US" sz="1000" baseline="30000" dirty="0">
                  <a:latin typeface="Trebuchet MS" charset="0"/>
                  <a:cs typeface="Trebuchet MS" charset="0"/>
                </a:rPr>
                <a:t>-10</a:t>
              </a:r>
            </a:p>
          </p:txBody>
        </p:sp>
        <p:sp>
          <p:nvSpPr>
            <p:cNvPr id="135" name="TextBox 27"/>
            <p:cNvSpPr txBox="1">
              <a:spLocks noChangeArrowheads="1"/>
            </p:cNvSpPr>
            <p:nvPr/>
          </p:nvSpPr>
          <p:spPr bwMode="auto">
            <a:xfrm>
              <a:off x="7085564" y="183791"/>
              <a:ext cx="440244" cy="246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latin typeface="Trebuchet MS" charset="0"/>
                  <a:cs typeface="Trebuchet MS" charset="0"/>
                </a:rPr>
                <a:t>10</a:t>
              </a:r>
              <a:r>
                <a:rPr lang="en-US" sz="1000" baseline="30000">
                  <a:latin typeface="Trebuchet MS" charset="0"/>
                  <a:cs typeface="Trebuchet MS" charset="0"/>
                </a:rPr>
                <a:t>-11</a:t>
              </a:r>
            </a:p>
          </p:txBody>
        </p:sp>
        <p:sp>
          <p:nvSpPr>
            <p:cNvPr id="136" name="TextBox 28"/>
            <p:cNvSpPr txBox="1">
              <a:spLocks noChangeArrowheads="1"/>
            </p:cNvSpPr>
            <p:nvPr/>
          </p:nvSpPr>
          <p:spPr bwMode="auto">
            <a:xfrm>
              <a:off x="7515362" y="190211"/>
              <a:ext cx="441162" cy="246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>
                  <a:latin typeface="Trebuchet MS" charset="0"/>
                  <a:cs typeface="Trebuchet MS" charset="0"/>
                </a:rPr>
                <a:t>10</a:t>
              </a:r>
              <a:r>
                <a:rPr lang="en-US" sz="1000" baseline="30000">
                  <a:latin typeface="Trebuchet MS" charset="0"/>
                  <a:cs typeface="Trebuchet MS" charset="0"/>
                </a:rPr>
                <a:t>-12</a:t>
              </a:r>
            </a:p>
          </p:txBody>
        </p:sp>
      </p:grpSp>
      <p:sp>
        <p:nvSpPr>
          <p:cNvPr id="137" name="TextBox 57"/>
          <p:cNvSpPr txBox="1">
            <a:spLocks noChangeArrowheads="1"/>
          </p:cNvSpPr>
          <p:nvPr/>
        </p:nvSpPr>
        <p:spPr bwMode="auto">
          <a:xfrm>
            <a:off x="54288" y="4753835"/>
            <a:ext cx="5814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err="1" smtClean="0">
                <a:latin typeface="Trebuchet MS" charset="0"/>
                <a:cs typeface="Trebuchet MS" charset="0"/>
              </a:rPr>
              <a:t>λ</a:t>
            </a:r>
            <a:r>
              <a:rPr lang="en-US" sz="1200" dirty="0" smtClean="0">
                <a:latin typeface="Trebuchet MS" charset="0"/>
                <a:cs typeface="Trebuchet MS" charset="0"/>
              </a:rPr>
              <a:t> </a:t>
            </a:r>
            <a:r>
              <a:rPr lang="en-US" sz="1200" dirty="0">
                <a:latin typeface="Trebuchet MS" charset="0"/>
                <a:cs typeface="Trebuchet MS" charset="0"/>
              </a:rPr>
              <a:t>(m)</a:t>
            </a:r>
          </a:p>
        </p:txBody>
      </p:sp>
      <p:sp>
        <p:nvSpPr>
          <p:cNvPr id="138" name="TextBox 30"/>
          <p:cNvSpPr txBox="1">
            <a:spLocks noChangeArrowheads="1"/>
          </p:cNvSpPr>
          <p:nvPr/>
        </p:nvSpPr>
        <p:spPr bwMode="auto">
          <a:xfrm>
            <a:off x="666223" y="5023646"/>
            <a:ext cx="1030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Trebuchet MS" charset="0"/>
                <a:cs typeface="Trebuchet MS" charset="0"/>
              </a:rPr>
              <a:t>Radio waves</a:t>
            </a:r>
            <a:endParaRPr lang="en-US" sz="1200" baseline="30000" dirty="0">
              <a:latin typeface="Trebuchet MS" charset="0"/>
              <a:cs typeface="Trebuchet MS" charset="0"/>
            </a:endParaRPr>
          </a:p>
        </p:txBody>
      </p:sp>
      <p:sp>
        <p:nvSpPr>
          <p:cNvPr id="139" name="TextBox 31"/>
          <p:cNvSpPr txBox="1">
            <a:spLocks noChangeArrowheads="1"/>
          </p:cNvSpPr>
          <p:nvPr/>
        </p:nvSpPr>
        <p:spPr bwMode="auto">
          <a:xfrm>
            <a:off x="1523327" y="5286738"/>
            <a:ext cx="9874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Trebuchet MS" charset="0"/>
                <a:cs typeface="Trebuchet MS" charset="0"/>
              </a:rPr>
              <a:t>Microwaves</a:t>
            </a:r>
            <a:endParaRPr lang="en-US" sz="1200" baseline="30000" dirty="0">
              <a:latin typeface="Trebuchet MS" charset="0"/>
              <a:cs typeface="Trebuchet MS" charset="0"/>
            </a:endParaRPr>
          </a:p>
        </p:txBody>
      </p:sp>
      <p:sp>
        <p:nvSpPr>
          <p:cNvPr id="140" name="TextBox 32"/>
          <p:cNvSpPr txBox="1">
            <a:spLocks noChangeArrowheads="1"/>
          </p:cNvSpPr>
          <p:nvPr/>
        </p:nvSpPr>
        <p:spPr bwMode="auto">
          <a:xfrm>
            <a:off x="3352763" y="5495076"/>
            <a:ext cx="1087437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Trebuchet MS" charset="0"/>
                <a:cs typeface="Trebuchet MS" charset="0"/>
              </a:rPr>
              <a:t>“Soft” X-rays</a:t>
            </a:r>
            <a:endParaRPr lang="en-US" sz="1200" baseline="30000" dirty="0">
              <a:latin typeface="Trebuchet MS" charset="0"/>
              <a:cs typeface="Trebuchet MS" charset="0"/>
            </a:endParaRPr>
          </a:p>
        </p:txBody>
      </p:sp>
      <p:sp>
        <p:nvSpPr>
          <p:cNvPr id="141" name="TextBox 33"/>
          <p:cNvSpPr txBox="1">
            <a:spLocks noChangeArrowheads="1"/>
          </p:cNvSpPr>
          <p:nvPr/>
        </p:nvSpPr>
        <p:spPr bwMode="auto">
          <a:xfrm>
            <a:off x="4016728" y="5685074"/>
            <a:ext cx="1041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Trebuchet MS" charset="0"/>
                <a:cs typeface="Trebuchet MS" charset="0"/>
              </a:rPr>
              <a:t>Gamma rays</a:t>
            </a:r>
            <a:endParaRPr lang="en-US" sz="1200" baseline="30000" dirty="0">
              <a:latin typeface="Trebuchet MS" charset="0"/>
              <a:cs typeface="Trebuchet MS" charset="0"/>
            </a:endParaRPr>
          </a:p>
        </p:txBody>
      </p:sp>
      <p:sp>
        <p:nvSpPr>
          <p:cNvPr id="142" name="TextBox 34"/>
          <p:cNvSpPr txBox="1">
            <a:spLocks noChangeArrowheads="1"/>
          </p:cNvSpPr>
          <p:nvPr/>
        </p:nvSpPr>
        <p:spPr bwMode="auto">
          <a:xfrm>
            <a:off x="3809223" y="5030834"/>
            <a:ext cx="11414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>
                <a:latin typeface="Trebuchet MS" charset="0"/>
                <a:cs typeface="Trebuchet MS" charset="0"/>
              </a:rPr>
              <a:t>“Hard” X-rays</a:t>
            </a:r>
            <a:endParaRPr lang="en-US" sz="1200" baseline="30000" dirty="0">
              <a:latin typeface="Trebuchet MS" charset="0"/>
              <a:cs typeface="Trebuchet MS" charset="0"/>
            </a:endParaRPr>
          </a:p>
        </p:txBody>
      </p:sp>
      <p:sp>
        <p:nvSpPr>
          <p:cNvPr id="143" name="TextBox 35"/>
          <p:cNvSpPr txBox="1">
            <a:spLocks noChangeArrowheads="1"/>
          </p:cNvSpPr>
          <p:nvPr/>
        </p:nvSpPr>
        <p:spPr bwMode="auto">
          <a:xfrm>
            <a:off x="2456618" y="5168559"/>
            <a:ext cx="3170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latin typeface="Trebuchet MS" charset="0"/>
                <a:cs typeface="Trebuchet MS" charset="0"/>
              </a:rPr>
              <a:t>IR</a:t>
            </a:r>
            <a:endParaRPr lang="en-US" sz="1200" baseline="30000" dirty="0">
              <a:latin typeface="Trebuchet MS" charset="0"/>
              <a:cs typeface="Trebuchet MS" charset="0"/>
            </a:endParaRPr>
          </a:p>
        </p:txBody>
      </p:sp>
      <p:sp>
        <p:nvSpPr>
          <p:cNvPr id="144" name="TextBox 36"/>
          <p:cNvSpPr txBox="1">
            <a:spLocks noChangeArrowheads="1"/>
          </p:cNvSpPr>
          <p:nvPr/>
        </p:nvSpPr>
        <p:spPr bwMode="auto">
          <a:xfrm>
            <a:off x="3256875" y="5161371"/>
            <a:ext cx="3770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latin typeface="Trebuchet MS" charset="0"/>
                <a:cs typeface="Trebuchet MS" charset="0"/>
              </a:rPr>
              <a:t>UV</a:t>
            </a:r>
            <a:endParaRPr lang="en-US" sz="1200" baseline="30000" dirty="0">
              <a:latin typeface="Trebuchet MS" charset="0"/>
              <a:cs typeface="Trebuchet MS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2539" y="3989919"/>
            <a:ext cx="5095988" cy="269875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TextBox 30"/>
          <p:cNvSpPr txBox="1">
            <a:spLocks noChangeArrowheads="1"/>
          </p:cNvSpPr>
          <p:nvPr/>
        </p:nvSpPr>
        <p:spPr bwMode="auto">
          <a:xfrm>
            <a:off x="2826140" y="6047348"/>
            <a:ext cx="6373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smtClean="0">
                <a:latin typeface="Trebuchet MS" charset="0"/>
                <a:cs typeface="Trebuchet MS" charset="0"/>
              </a:rPr>
              <a:t>Visible</a:t>
            </a:r>
            <a:endParaRPr lang="en-US" sz="1200" baseline="30000" dirty="0">
              <a:latin typeface="Trebuchet MS" charset="0"/>
              <a:cs typeface="Trebuchet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962400" y="691771"/>
            <a:ext cx="1105032" cy="3767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 rtlCol="0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96167" y="4398452"/>
            <a:ext cx="3677459" cy="707886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lang="en-US" smtClean="0"/>
              <a:t>Why are these stained glasses </a:t>
            </a:r>
          </a:p>
          <a:p>
            <a:r>
              <a:rPr dirty="0" lang="en-US" smtClean="0"/>
              <a:t>different colors?</a:t>
            </a:r>
            <a:endParaRPr dirty="0" lang="en-US"/>
          </a:p>
        </p:txBody>
      </p:sp>
      <p:sp>
        <p:nvSpPr>
          <p:cNvPr id="4" name="TextBox 3"/>
          <p:cNvSpPr txBox="1"/>
          <p:nvPr/>
        </p:nvSpPr>
        <p:spPr>
          <a:xfrm>
            <a:off x="3615558" y="254150"/>
            <a:ext cx="2390398" cy="646331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lang="en-US" smtClean="0" sz="3600"/>
              <a:t>Absorption</a:t>
            </a:r>
            <a:endParaRPr dirty="0" lang="en-US" sz="3600"/>
          </a:p>
        </p:txBody>
      </p:sp>
      <p:sp>
        <p:nvSpPr>
          <p:cNvPr id="22" name="TextBox 21"/>
          <p:cNvSpPr txBox="1"/>
          <p:nvPr/>
        </p:nvSpPr>
        <p:spPr>
          <a:xfrm>
            <a:off x="378372" y="5212579"/>
            <a:ext cx="3237186" cy="1015663"/>
          </a:xfrm>
          <a:prstGeom prst="rect">
            <a:avLst/>
          </a:prstGeom>
          <a:noFill/>
        </p:spPr>
        <p:txBody>
          <a:bodyPr rtlCol="0" wrap="square">
            <a:spAutoFit/>
          </a:bodyPr>
          <a:lstStyle/>
          <a:p>
            <a:r>
              <a:rPr dirty="0" lang="en-US" smtClean="0"/>
              <a:t>Tomorrow: lump refractive index and absorption into a complex refractive index </a:t>
            </a:r>
            <a:endParaRPr baseline="30000" dirty="0" i="1"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 rot="5400000">
            <a:off x="6476133" y="5234372"/>
            <a:ext cx="594360" cy="175594"/>
          </a:xfrm>
          <a:prstGeom prst="straightConnector1">
            <a:avLst/>
          </a:prstGeom>
          <a:ln cmpd="sng"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25" idx="0"/>
          </p:cNvCxnSpPr>
          <p:nvPr/>
        </p:nvCxnSpPr>
        <p:spPr>
          <a:xfrm flipH="1" flipV="1" rot="5400000">
            <a:off x="8121535" y="5258131"/>
            <a:ext cx="594363" cy="128079"/>
          </a:xfrm>
          <a:prstGeom prst="straightConnector1">
            <a:avLst/>
          </a:prstGeom>
          <a:ln cmpd="sng"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691880" y="5608379"/>
            <a:ext cx="1410964" cy="707886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lang="en-US" smtClean="0"/>
              <a:t>Absorption</a:t>
            </a:r>
          </a:p>
          <a:p>
            <a:r>
              <a:rPr dirty="0" lang="en-US" smtClean="0"/>
              <a:t>coefficient</a:t>
            </a:r>
            <a:endParaRPr dirty="0" lang="en-US"/>
          </a:p>
        </p:txBody>
      </p:sp>
      <p:sp>
        <p:nvSpPr>
          <p:cNvPr id="25" name="TextBox 24"/>
          <p:cNvSpPr txBox="1"/>
          <p:nvPr/>
        </p:nvSpPr>
        <p:spPr>
          <a:xfrm>
            <a:off x="7685263" y="5619351"/>
            <a:ext cx="1338828" cy="707886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lang="en-US" smtClean="0"/>
              <a:t>Refractive</a:t>
            </a:r>
          </a:p>
          <a:p>
            <a:r>
              <a:rPr dirty="0" lang="en-US" smtClean="0"/>
              <a:t>index</a:t>
            </a:r>
            <a:endParaRPr dirty="0" lang="en-US"/>
          </a:p>
        </p:txBody>
      </p:sp>
      <p:pic>
        <p:nvPicPr>
          <p:cNvPr descr="latex-image-1.pdf" id="26" name="Picture 25"/>
          <p:cNvPicPr>
            <a:picLocks noChangeAspect="1"/>
          </p:cNvPicPr>
          <p:nvPr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626" y="4757496"/>
            <a:ext cx="4689348" cy="371348"/>
          </a:xfrm>
          <a:prstGeom prst="rect">
            <a:avLst/>
          </a:prstGeom>
        </p:spPr>
      </p:pic>
      <p:pic>
        <p:nvPicPr>
          <p:cNvPr descr="latex-image-1.pdf" id="8" name="Picture 7"/>
          <p:cNvPicPr>
            <a:picLocks noChangeAspect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17" y="5941482"/>
            <a:ext cx="157480" cy="2047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936750" y="876950"/>
            <a:ext cx="854671" cy="400110"/>
          </a:xfrm>
          <a:prstGeom prst="rect">
            <a:avLst/>
          </a:prstGeom>
          <a:noFill/>
        </p:spPr>
        <p:txBody>
          <a:bodyPr rtlCol="0" wrap="none">
            <a:spAutoFit/>
          </a:bodyPr>
          <a:lstStyle/>
          <a:p>
            <a:r>
              <a:rPr dirty="0" lang="en-US" smtClean="0"/>
              <a:t>check</a:t>
            </a:r>
            <a:endParaRPr dirty="0" lang="en-US"/>
          </a:p>
        </p:txBody>
      </p:sp>
      <p:pic>
        <p:nvPicPr>
          <p:cNvPr descr="l21s23.jpg" id="7" name="Picture 6"/>
          <p:cNvPicPr>
            <a:picLocks noChangeAspect="1"/>
          </p:cNvPicPr>
          <p:nvPr/>
        </p:nvPicPr>
        <p:blipFill rotWithShape="1"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091561" y="472896"/>
            <a:ext cx="2357336" cy="3527719"/>
          </a:xfrm>
          <a:prstGeom prst="rect">
            <a:avLst/>
          </a:prstGeom>
        </p:spPr>
      </p:pic>
      <p:pic>
        <p:nvPicPr>
          <p:cNvPr descr="InMaterial3.gif" id="17" name="Picture 1"/>
          <p:cNvPicPr>
            <a:picLocks noChangeAspect="1"/>
          </p:cNvPicPr>
          <p:nvPr/>
        </p:nvPicPr>
        <p:blipFill>
          <a:blip cstate="print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156" y="872362"/>
            <a:ext cx="4332288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91009" y="4048305"/>
            <a:ext cx="2154757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dirty="0" lang="en-US" sz="900">
                <a:latin charset="0" pitchFamily="34" typeface="Verdana"/>
                <a:ea charset="0" pitchFamily="34" typeface="Verdana"/>
                <a:cs charset="0" pitchFamily="34" typeface="Verdana"/>
              </a:rPr>
              <a:t>Photograph by </a:t>
            </a:r>
            <a:r>
              <a:rPr dirty="0" lang="en-US" sz="900">
                <a:latin charset="0" pitchFamily="34" typeface="Verdana"/>
                <a:ea charset="0" pitchFamily="34" typeface="Verdana"/>
                <a:cs charset="0" pitchFamily="34" typeface="Verdana"/>
                <a:hlinkClick r:id="rId6"/>
              </a:rPr>
              <a:t>Hey Paul</a:t>
            </a:r>
            <a:r>
              <a:rPr dirty="0" lang="en-US" sz="900">
                <a:latin charset="0" pitchFamily="34" typeface="Verdana"/>
                <a:ea charset="0" pitchFamily="34" typeface="Verdana"/>
                <a:cs charset="0" pitchFamily="34" typeface="Verdana"/>
              </a:rPr>
              <a:t> on Flickr.</a:t>
            </a:r>
          </a:p>
        </p:txBody>
      </p:sp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grpId="0" spid="2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4"/>
          <p:cNvSpPr>
            <a:spLocks noChangeArrowheads="1"/>
          </p:cNvSpPr>
          <p:nvPr/>
        </p:nvSpPr>
        <p:spPr bwMode="auto">
          <a:xfrm>
            <a:off x="534988" y="431646"/>
            <a:ext cx="231864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i="1" u="sng" dirty="0" smtClean="0"/>
              <a:t>Key Takeaways</a:t>
            </a:r>
            <a:endParaRPr lang="en-US" sz="2400" i="1" u="sng" dirty="0">
              <a:latin typeface="Trebuchet MS" charset="0"/>
            </a:endParaRPr>
          </a:p>
        </p:txBody>
      </p:sp>
      <p:sp>
        <p:nvSpPr>
          <p:cNvPr id="46083" name="Text Box 6"/>
          <p:cNvSpPr txBox="1">
            <a:spLocks noChangeArrowheads="1"/>
          </p:cNvSpPr>
          <p:nvPr/>
        </p:nvSpPr>
        <p:spPr bwMode="auto">
          <a:xfrm>
            <a:off x="534988" y="1357159"/>
            <a:ext cx="8075612" cy="2316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4163" indent="-284163" algn="l">
              <a:spcBef>
                <a:spcPct val="75000"/>
              </a:spcBef>
            </a:pPr>
            <a:r>
              <a:rPr lang="en-US" sz="1800" dirty="0" smtClean="0">
                <a:latin typeface="Trebuchet MS" charset="0"/>
              </a:rPr>
              <a:t>Propagation </a:t>
            </a:r>
            <a:r>
              <a:rPr lang="en-US" sz="1800" dirty="0">
                <a:latin typeface="Trebuchet MS" charset="0"/>
              </a:rPr>
              <a:t>velocity                   </a:t>
            </a:r>
            <a:r>
              <a:rPr lang="en-US" sz="1800" dirty="0" smtClean="0">
                <a:latin typeface="Trebuchet MS" charset="0"/>
              </a:rPr>
              <a:t>      </a:t>
            </a:r>
          </a:p>
          <a:p>
            <a:pPr marL="284163" indent="-284163" algn="l">
              <a:spcBef>
                <a:spcPct val="75000"/>
              </a:spcBef>
            </a:pPr>
            <a:endParaRPr lang="en-US" sz="800" dirty="0" smtClean="0">
              <a:latin typeface="Trebuchet MS" charset="0"/>
            </a:endParaRPr>
          </a:p>
          <a:p>
            <a:pPr marL="284163" indent="-284163" algn="l">
              <a:spcBef>
                <a:spcPct val="75000"/>
              </a:spcBef>
            </a:pPr>
            <a:r>
              <a:rPr lang="en-US" sz="1800" dirty="0" smtClean="0">
                <a:latin typeface="Trebuchet MS" charset="0"/>
              </a:rPr>
              <a:t>Direction of propagation given by </a:t>
            </a:r>
            <a:endParaRPr lang="en-US" sz="1800" b="1" i="1" dirty="0" smtClean="0">
              <a:latin typeface="Trebuchet MS" charset="0"/>
            </a:endParaRPr>
          </a:p>
          <a:p>
            <a:pPr marL="284163" indent="-284163" algn="l">
              <a:spcBef>
                <a:spcPct val="75000"/>
              </a:spcBef>
            </a:pPr>
            <a:r>
              <a:rPr lang="en-US" sz="1800" dirty="0" smtClean="0">
                <a:latin typeface="Trebuchet MS" charset="0"/>
              </a:rPr>
              <a:t>Energy </a:t>
            </a:r>
            <a:r>
              <a:rPr lang="en-US" sz="1800" dirty="0">
                <a:latin typeface="Trebuchet MS" charset="0"/>
              </a:rPr>
              <a:t>stored in electric field per unit volume </a:t>
            </a:r>
            <a:r>
              <a:rPr lang="en-US" sz="1800" u="sng" dirty="0">
                <a:latin typeface="Trebuchet MS" charset="0"/>
              </a:rPr>
              <a:t>at any instant at any point</a:t>
            </a:r>
            <a:r>
              <a:rPr lang="en-US" sz="1800" dirty="0">
                <a:latin typeface="Trebuchet MS" charset="0"/>
              </a:rPr>
              <a:t> is equal to energy stored in magnetic field</a:t>
            </a:r>
          </a:p>
          <a:p>
            <a:pPr marL="284163" indent="-284163" algn="l">
              <a:spcBef>
                <a:spcPct val="75000"/>
              </a:spcBef>
            </a:pPr>
            <a:r>
              <a:rPr lang="en-US" sz="1800" dirty="0" smtClean="0">
                <a:latin typeface="Trebuchet MS" charset="0"/>
              </a:rPr>
              <a:t>Instantaneous </a:t>
            </a:r>
            <a:r>
              <a:rPr lang="en-US" sz="1800" dirty="0">
                <a:latin typeface="Trebuchet MS" charset="0"/>
              </a:rPr>
              <a:t>value of the </a:t>
            </a:r>
            <a:r>
              <a:rPr lang="en-US" sz="1800" dirty="0" err="1" smtClean="0">
                <a:latin typeface="Trebuchet MS" charset="0"/>
              </a:rPr>
              <a:t>Poynting</a:t>
            </a:r>
            <a:r>
              <a:rPr lang="en-US" sz="1800" dirty="0" smtClean="0">
                <a:latin typeface="Trebuchet MS" charset="0"/>
              </a:rPr>
              <a:t> </a:t>
            </a:r>
            <a:r>
              <a:rPr lang="en-US" sz="1800" dirty="0">
                <a:latin typeface="Trebuchet MS" charset="0"/>
              </a:rPr>
              <a:t>vector given </a:t>
            </a:r>
            <a:r>
              <a:rPr lang="en-US" sz="1800" dirty="0" smtClean="0">
                <a:latin typeface="Trebuchet MS" charset="0"/>
              </a:rPr>
              <a:t>by</a:t>
            </a:r>
            <a:endParaRPr lang="en-US" sz="1800" i="1" baseline="30000" dirty="0" smtClean="0">
              <a:latin typeface="Trebuchet MS" charset="0"/>
            </a:endParaRPr>
          </a:p>
        </p:txBody>
      </p:sp>
      <p:pic>
        <p:nvPicPr>
          <p:cNvPr id="46084" name="Picture 7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7990" y="1185333"/>
            <a:ext cx="1339366" cy="68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81350" y="1185333"/>
            <a:ext cx="1244240" cy="68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4988" y="3812031"/>
            <a:ext cx="3820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When propagating in a material,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6497299" y="4980380"/>
            <a:ext cx="594360" cy="175594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8" idx="0"/>
          </p:cNvCxnSpPr>
          <p:nvPr/>
        </p:nvCxnSpPr>
        <p:spPr>
          <a:xfrm rot="5400000" flipH="1" flipV="1">
            <a:off x="8142701" y="5004139"/>
            <a:ext cx="594363" cy="128079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713046" y="5354387"/>
            <a:ext cx="14109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Absorption</a:t>
            </a:r>
          </a:p>
          <a:p>
            <a:r>
              <a:rPr lang="en-US" dirty="0" smtClean="0"/>
              <a:t>coefficient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706429" y="5365359"/>
            <a:ext cx="13388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Refractive</a:t>
            </a:r>
          </a:p>
          <a:p>
            <a:r>
              <a:rPr lang="en-US" dirty="0" smtClean="0"/>
              <a:t>index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34989" y="5292758"/>
            <a:ext cx="4843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Trebuchet MS" pitchFamily="34" charset="0"/>
              </a:rPr>
              <a:t>Antennas use time-varying current to send EM waves. Antennas receive EM waves because oscillating fields produce time-varying current.</a:t>
            </a:r>
            <a:endParaRPr lang="en-US" sz="1800" dirty="0">
              <a:latin typeface="Trebuchet MS" pitchFamily="34" charset="0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278" y="2050966"/>
            <a:ext cx="811022" cy="283464"/>
          </a:xfrm>
          <a:prstGeom prst="rect">
            <a:avLst/>
          </a:prstGeom>
        </p:spPr>
      </p:pic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419" y="3310465"/>
            <a:ext cx="2606294" cy="322834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792" y="4503504"/>
            <a:ext cx="4689348" cy="371348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16" y="4212141"/>
            <a:ext cx="984250" cy="291338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54" y="4519498"/>
            <a:ext cx="1314958" cy="291338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26" y="4860879"/>
            <a:ext cx="1141730" cy="2519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981075" y="838200"/>
            <a:ext cx="14573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MIT</a:t>
            </a:r>
            <a:r>
              <a:rPr lang="en-US" sz="1000" dirty="0">
                <a:solidFill>
                  <a:srgbClr val="000000"/>
                </a:solidFill>
              </a:rPr>
              <a:t> </a:t>
            </a:r>
            <a:r>
              <a:rPr lang="en-US" sz="1000" dirty="0" err="1">
                <a:solidFill>
                  <a:srgbClr val="000000"/>
                </a:solidFill>
              </a:rPr>
              <a:t>OpenCourseWare</a:t>
            </a:r>
            <a:endParaRPr lang="en-US" sz="1000" dirty="0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990600" y="990600"/>
            <a:ext cx="12192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  <a:hlinkClick r:id="rId3"/>
              </a:rPr>
              <a:t>http://ocw.mit.edu</a:t>
            </a: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914400" y="1905000"/>
            <a:ext cx="38862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>
                <a:latin typeface="Arial" pitchFamily="34" charset="0"/>
                <a:cs typeface="Arial" pitchFamily="34" charset="0"/>
              </a:rPr>
              <a:t>6.007 Electromagnetic Energy: From Motors to Lasers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914400" y="2133600"/>
            <a:ext cx="871538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dirty="0">
                <a:latin typeface="Arial" pitchFamily="34" charset="0"/>
                <a:cs typeface="Arial" pitchFamily="34" charset="0"/>
              </a:rPr>
              <a:t>Spring 2011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914400" y="3124200"/>
            <a:ext cx="5562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000" dirty="0">
                <a:cs typeface="Arial" pitchFamily="34" charset="0"/>
              </a:rPr>
              <a:t>For information about citing these materials or our Terms of Use, visit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1000" dirty="0">
                <a:latin typeface="Arial" pitchFamily="34" charset="0"/>
                <a:cs typeface="Arial" pitchFamily="34" charset="0"/>
                <a:hlinkClick r:id="rId4"/>
              </a:rPr>
              <a:t>http://ocw.mit.edu/terms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012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ChangeArrowheads="1"/>
          </p:cNvSpPr>
          <p:nvPr/>
        </p:nvSpPr>
        <p:spPr bwMode="auto">
          <a:xfrm>
            <a:off x="2124075" y="304800"/>
            <a:ext cx="5724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charset="0"/>
              </a:rPr>
              <a:t>Coupling of Electric and Magnetic Fields</a:t>
            </a:r>
          </a:p>
        </p:txBody>
      </p:sp>
      <p:sp>
        <p:nvSpPr>
          <p:cNvPr id="182285" name="Text Box 13"/>
          <p:cNvSpPr txBox="1">
            <a:spLocks noChangeArrowheads="1"/>
          </p:cNvSpPr>
          <p:nvPr/>
        </p:nvSpPr>
        <p:spPr bwMode="auto">
          <a:xfrm>
            <a:off x="7200900" y="3502025"/>
            <a:ext cx="1504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latin typeface="Trebuchet MS" charset="0"/>
              </a:rPr>
              <a:t>Source free </a:t>
            </a:r>
          </a:p>
        </p:txBody>
      </p:sp>
      <p:pic>
        <p:nvPicPr>
          <p:cNvPr id="182286" name="Picture 1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881438"/>
            <a:ext cx="841375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88" name="Picture 16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4340225"/>
            <a:ext cx="1681162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291" name="Rectangle 19"/>
          <p:cNvSpPr>
            <a:spLocks noChangeArrowheads="1"/>
          </p:cNvSpPr>
          <p:nvPr/>
        </p:nvSpPr>
        <p:spPr bwMode="auto">
          <a:xfrm>
            <a:off x="5626100" y="5867400"/>
            <a:ext cx="23796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Trebuchet MS" charset="0"/>
              </a:rPr>
              <a:t>The Wave Equation</a:t>
            </a:r>
          </a:p>
        </p:txBody>
      </p:sp>
      <p:pic>
        <p:nvPicPr>
          <p:cNvPr id="182294" name="Picture 22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0" y="4340225"/>
            <a:ext cx="20193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2293" name="Picture 21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50" y="5591175"/>
            <a:ext cx="232410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6" name="Rectangle 15"/>
          <p:cNvSpPr>
            <a:spLocks noChangeArrowheads="1"/>
          </p:cNvSpPr>
          <p:nvPr/>
        </p:nvSpPr>
        <p:spPr bwMode="auto">
          <a:xfrm>
            <a:off x="2709863" y="5486400"/>
            <a:ext cx="2738437" cy="952500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7417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300" y="1595438"/>
            <a:ext cx="31623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93880">
            <a:off x="773113" y="2179638"/>
            <a:ext cx="2701925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Picture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3306763"/>
            <a:ext cx="965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3417888"/>
            <a:ext cx="965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1" name="Rectangle 4"/>
          <p:cNvSpPr>
            <a:spLocks noChangeArrowheads="1"/>
          </p:cNvSpPr>
          <p:nvPr/>
        </p:nvSpPr>
        <p:spPr bwMode="auto">
          <a:xfrm>
            <a:off x="2201863" y="762000"/>
            <a:ext cx="52657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2E6CD0"/>
                </a:solidFill>
                <a:latin typeface="Trebuchet MS" charset="0"/>
              </a:rPr>
              <a:t>Maxwell’s Equations couple H and E fields…</a:t>
            </a:r>
            <a:endParaRPr lang="en-US"/>
          </a:p>
        </p:txBody>
      </p:sp>
      <p:pic>
        <p:nvPicPr>
          <p:cNvPr id="17422" name="Picture 6" descr="latex-image-1.pdf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1711325"/>
            <a:ext cx="363537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Picture 7" descr="latex-image-1.pdf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0" y="2070100"/>
            <a:ext cx="116522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Picture 8" descr="latex-image-1.pdf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2589213"/>
            <a:ext cx="353218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81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2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82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8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8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85" grpId="0"/>
      <p:bldP spid="18229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ChangeArrowheads="1"/>
          </p:cNvSpPr>
          <p:nvPr/>
        </p:nvSpPr>
        <p:spPr bwMode="auto">
          <a:xfrm>
            <a:off x="2239428" y="381000"/>
            <a:ext cx="46185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400" i="1" u="sng" dirty="0">
                <a:latin typeface="Trebuchet MS" pitchFamily="34" charset="0"/>
              </a:rPr>
              <a:t>Electromagnetic Energy Storage</a:t>
            </a:r>
          </a:p>
        </p:txBody>
      </p:sp>
      <p:pic>
        <p:nvPicPr>
          <p:cNvPr id="222211" name="Picture 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4288" y="1927571"/>
            <a:ext cx="2170112" cy="669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pic>
        <p:nvPicPr>
          <p:cNvPr id="222212" name="Picture 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0288" y="2003771"/>
            <a:ext cx="2290762" cy="669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</p:pic>
      <p:sp>
        <p:nvSpPr>
          <p:cNvPr id="222213" name="Text Box 5"/>
          <p:cNvSpPr txBox="1">
            <a:spLocks noChangeArrowheads="1"/>
          </p:cNvSpPr>
          <p:nvPr/>
        </p:nvSpPr>
        <p:spPr bwMode="auto">
          <a:xfrm>
            <a:off x="388053" y="829538"/>
            <a:ext cx="104634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 dirty="0">
                <a:solidFill>
                  <a:srgbClr val="008000"/>
                </a:solidFill>
                <a:latin typeface="Trebuchet MS"/>
                <a:cs typeface="Trebuchet MS"/>
              </a:rPr>
              <a:t>Recall </a:t>
            </a:r>
            <a:r>
              <a:rPr lang="en-US" sz="1800" dirty="0" smtClean="0">
                <a:solidFill>
                  <a:srgbClr val="008000"/>
                </a:solidFill>
                <a:latin typeface="Trebuchet MS"/>
                <a:cs typeface="Trebuchet MS"/>
              </a:rPr>
              <a:t>…</a:t>
            </a:r>
            <a:endParaRPr lang="en-US" sz="1800" dirty="0">
              <a:solidFill>
                <a:srgbClr val="008000"/>
              </a:solidFill>
              <a:latin typeface="Trebuchet MS"/>
              <a:cs typeface="Trebuchet MS"/>
            </a:endParaRPr>
          </a:p>
        </p:txBody>
      </p:sp>
      <p:sp>
        <p:nvSpPr>
          <p:cNvPr id="222214" name="Text Box 6"/>
          <p:cNvSpPr txBox="1">
            <a:spLocks noChangeArrowheads="1"/>
          </p:cNvSpPr>
          <p:nvPr/>
        </p:nvSpPr>
        <p:spPr bwMode="auto">
          <a:xfrm>
            <a:off x="1455033" y="1347552"/>
            <a:ext cx="1277761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latin typeface="Trebuchet MS"/>
                <a:cs typeface="Trebuchet MS"/>
              </a:rPr>
              <a:t>Magnetic</a:t>
            </a:r>
          </a:p>
        </p:txBody>
      </p:sp>
      <p:sp>
        <p:nvSpPr>
          <p:cNvPr id="222215" name="Text Box 7"/>
          <p:cNvSpPr txBox="1">
            <a:spLocks noChangeArrowheads="1"/>
          </p:cNvSpPr>
          <p:nvPr/>
        </p:nvSpPr>
        <p:spPr bwMode="auto">
          <a:xfrm>
            <a:off x="6780577" y="1347552"/>
            <a:ext cx="1123222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i="1">
                <a:latin typeface="Trebuchet MS"/>
                <a:cs typeface="Trebuchet MS"/>
              </a:rPr>
              <a:t>Electric</a:t>
            </a:r>
          </a:p>
        </p:txBody>
      </p:sp>
      <p:sp>
        <p:nvSpPr>
          <p:cNvPr id="222217" name="Rectangle 9"/>
          <p:cNvSpPr>
            <a:spLocks noChangeArrowheads="1"/>
          </p:cNvSpPr>
          <p:nvPr/>
        </p:nvSpPr>
        <p:spPr bwMode="auto">
          <a:xfrm>
            <a:off x="1118718" y="3233832"/>
            <a:ext cx="232008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latin typeface="Trebuchet MS"/>
                <a:cs typeface="Trebuchet MS"/>
              </a:rPr>
              <a:t>Magnetic machine</a:t>
            </a:r>
          </a:p>
        </p:txBody>
      </p:sp>
      <p:sp>
        <p:nvSpPr>
          <p:cNvPr id="222218" name="Rectangle 10"/>
          <p:cNvSpPr>
            <a:spLocks noChangeArrowheads="1"/>
          </p:cNvSpPr>
          <p:nvPr/>
        </p:nvSpPr>
        <p:spPr bwMode="auto">
          <a:xfrm>
            <a:off x="5981153" y="3233832"/>
            <a:ext cx="216554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latin typeface="Trebuchet MS"/>
                <a:cs typeface="Trebuchet MS"/>
              </a:rPr>
              <a:t>Electric machine</a:t>
            </a:r>
          </a:p>
        </p:txBody>
      </p:sp>
      <p:pic>
        <p:nvPicPr>
          <p:cNvPr id="1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3782622"/>
            <a:ext cx="2638365" cy="263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255798" y="3946330"/>
            <a:ext cx="3379017" cy="2141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15"/>
          <p:cNvSpPr>
            <a:spLocks noChangeArrowheads="1"/>
          </p:cNvSpPr>
          <p:nvPr/>
        </p:nvSpPr>
        <p:spPr bwMode="auto">
          <a:xfrm>
            <a:off x="1981200" y="457200"/>
            <a:ext cx="5289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pitchFamily="34" charset="0"/>
              </a:rPr>
              <a:t>Power Flow of a Uniform Plane Wave</a:t>
            </a:r>
          </a:p>
        </p:txBody>
      </p:sp>
      <p:sp>
        <p:nvSpPr>
          <p:cNvPr id="173072" name="Text Box 16"/>
          <p:cNvSpPr txBox="1">
            <a:spLocks noChangeArrowheads="1"/>
          </p:cNvSpPr>
          <p:nvPr/>
        </p:nvSpPr>
        <p:spPr bwMode="auto">
          <a:xfrm>
            <a:off x="5252560" y="4329840"/>
            <a:ext cx="18693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 err="1">
                <a:latin typeface="Trebuchet MS" pitchFamily="34" charset="0"/>
              </a:rPr>
              <a:t>Poynting</a:t>
            </a:r>
            <a:r>
              <a:rPr lang="en-US" sz="1800" dirty="0">
                <a:latin typeface="Trebuchet MS" pitchFamily="34" charset="0"/>
              </a:rPr>
              <a:t> Vector </a:t>
            </a:r>
          </a:p>
        </p:txBody>
      </p:sp>
      <p:pic>
        <p:nvPicPr>
          <p:cNvPr id="26632" name="Picture 10" descr="latex-image-1.pd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1510" y="1512028"/>
            <a:ext cx="28067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3" name="Picture 11" descr="latex-image-1.pd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6473" y="2488340"/>
            <a:ext cx="11811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4" name="Picture 12" descr="latex-image-1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0760" y="3326540"/>
            <a:ext cx="134620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latex-image-1.pd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0960" y="5536430"/>
            <a:ext cx="4572000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3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697" y="4107590"/>
            <a:ext cx="1682750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931510" y="4069490"/>
            <a:ext cx="2078037" cy="952500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Line 17"/>
          <p:cNvSpPr>
            <a:spLocks noChangeShapeType="1"/>
          </p:cNvSpPr>
          <p:nvPr/>
        </p:nvSpPr>
        <p:spPr bwMode="auto">
          <a:xfrm flipH="1" flipV="1">
            <a:off x="4204810" y="4574116"/>
            <a:ext cx="1066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05833"/>
            <a:ext cx="7772400" cy="533400"/>
          </a:xfrm>
        </p:spPr>
        <p:txBody>
          <a:bodyPr/>
          <a:lstStyle/>
          <a:p>
            <a:pPr eaLnBrk="1" hangingPunct="1"/>
            <a:r>
              <a:rPr lang="en-US" sz="2400" i="1" u="sng" dirty="0">
                <a:latin typeface="Trebuchet MS" charset="0"/>
                <a:ea typeface="ＭＳ Ｐゴシック" charset="0"/>
                <a:cs typeface="ＭＳ Ｐゴシック" charset="0"/>
              </a:rPr>
              <a:t>Euler</a:t>
            </a:r>
            <a:r>
              <a:rPr lang="ja-JP" altLang="en-US" sz="2400" i="1" u="sng" dirty="0">
                <a:latin typeface="Trebuchet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400" i="1" u="sng" dirty="0">
                <a:latin typeface="Trebuchet MS" charset="0"/>
                <a:ea typeface="ＭＳ Ｐゴシック" charset="0"/>
                <a:cs typeface="ＭＳ Ｐゴシック" charset="0"/>
              </a:rPr>
              <a:t>s Formula</a:t>
            </a:r>
            <a:endParaRPr lang="en-US" sz="2400" i="1" u="sng" dirty="0">
              <a:latin typeface="Trebuchet MS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53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" y="551270"/>
            <a:ext cx="8991600" cy="5181600"/>
          </a:xfrm>
        </p:spPr>
        <p:txBody>
          <a:bodyPr/>
          <a:lstStyle/>
          <a:p>
            <a:pPr marL="0" indent="0" eaLnBrk="1" hangingPunct="1">
              <a:lnSpc>
                <a:spcPct val="140000"/>
              </a:lnSpc>
              <a:buFontTx/>
              <a:buNone/>
            </a:pPr>
            <a:r>
              <a:rPr lang="en-US" sz="2000" dirty="0">
                <a:latin typeface="Trebuchet MS" charset="0"/>
                <a:ea typeface="ＭＳ Ｐゴシック" charset="0"/>
                <a:cs typeface="ＭＳ Ｐゴシック" charset="0"/>
              </a:rPr>
              <a:t>This gives us the famous identity known as Euler</a:t>
            </a:r>
            <a:r>
              <a:rPr lang="ja-JP" altLang="en-US" sz="2000" dirty="0">
                <a:latin typeface="Trebuchet MS" charset="0"/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2000" dirty="0">
                <a:latin typeface="Trebuchet MS" charset="0"/>
                <a:ea typeface="ＭＳ Ｐゴシック" charset="0"/>
                <a:cs typeface="ＭＳ Ｐゴシック" charset="0"/>
              </a:rPr>
              <a:t>s formula:</a:t>
            </a:r>
          </a:p>
          <a:p>
            <a:pPr marL="0" indent="0" eaLnBrk="1" hangingPunct="1">
              <a:lnSpc>
                <a:spcPct val="140000"/>
              </a:lnSpc>
              <a:buFontTx/>
              <a:buNone/>
            </a:pPr>
            <a:endParaRPr lang="en-US" sz="2000" dirty="0">
              <a:latin typeface="Trebuchet MS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lnSpc>
                <a:spcPct val="140000"/>
              </a:lnSpc>
              <a:buFontTx/>
              <a:buNone/>
            </a:pPr>
            <a:endParaRPr lang="en-US" sz="2000" dirty="0">
              <a:latin typeface="Trebuchet MS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lnSpc>
                <a:spcPct val="140000"/>
              </a:lnSpc>
              <a:buFontTx/>
              <a:buNone/>
            </a:pPr>
            <a:r>
              <a:rPr lang="en-US" sz="2000" dirty="0">
                <a:latin typeface="Trebuchet MS" charset="0"/>
                <a:ea typeface="ＭＳ Ｐゴシック" charset="0"/>
                <a:cs typeface="ＭＳ Ｐゴシック" charset="0"/>
              </a:rPr>
              <a:t>From this, we get two more formulas:</a:t>
            </a:r>
          </a:p>
          <a:p>
            <a:pPr marL="0" indent="0" eaLnBrk="1" hangingPunct="1">
              <a:lnSpc>
                <a:spcPct val="140000"/>
              </a:lnSpc>
              <a:buFontTx/>
              <a:buNone/>
            </a:pPr>
            <a:endParaRPr lang="en-US" sz="2000" dirty="0">
              <a:solidFill>
                <a:srgbClr val="000000"/>
              </a:solidFill>
              <a:latin typeface="Trebuchet MS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lnSpc>
                <a:spcPct val="140000"/>
              </a:lnSpc>
              <a:buFontTx/>
              <a:buNone/>
            </a:pPr>
            <a:endParaRPr lang="en-US" sz="2000" dirty="0">
              <a:solidFill>
                <a:srgbClr val="000000"/>
              </a:solidFill>
              <a:latin typeface="Trebuchet MS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lnSpc>
                <a:spcPct val="140000"/>
              </a:lnSpc>
              <a:buFontTx/>
              <a:buNone/>
            </a:pPr>
            <a:r>
              <a:rPr lang="en-US" sz="2000" dirty="0">
                <a:solidFill>
                  <a:srgbClr val="000000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Exponential functions are often easier to work with than sinusoids, so these formulas can be useful.</a:t>
            </a:r>
          </a:p>
          <a:p>
            <a:pPr marL="0" indent="0" eaLnBrk="1" hangingPunct="1">
              <a:lnSpc>
                <a:spcPct val="140000"/>
              </a:lnSpc>
              <a:buFontTx/>
              <a:buNone/>
            </a:pPr>
            <a:r>
              <a:rPr lang="en-US" sz="2000" dirty="0">
                <a:solidFill>
                  <a:srgbClr val="000000"/>
                </a:solidFill>
                <a:latin typeface="Trebuchet MS" charset="0"/>
                <a:ea typeface="ＭＳ Ｐゴシック" charset="0"/>
                <a:cs typeface="ＭＳ Ｐゴシック" charset="0"/>
              </a:rPr>
              <a:t>The following property of exponentials is still valid for complex z:</a:t>
            </a:r>
          </a:p>
          <a:p>
            <a:pPr marL="0" indent="0" eaLnBrk="1" hangingPunct="1">
              <a:lnSpc>
                <a:spcPct val="140000"/>
              </a:lnSpc>
              <a:buFontTx/>
              <a:buNone/>
            </a:pPr>
            <a:endParaRPr lang="en-US" sz="2000" dirty="0">
              <a:latin typeface="Trebuchet MS" charset="0"/>
              <a:ea typeface="ＭＳ Ｐゴシック" charset="0"/>
              <a:cs typeface="ＭＳ Ｐゴシック" charset="0"/>
            </a:endParaRPr>
          </a:p>
          <a:p>
            <a:pPr marL="0" indent="0" eaLnBrk="1" hangingPunct="1">
              <a:lnSpc>
                <a:spcPct val="140000"/>
              </a:lnSpc>
              <a:buFontTx/>
              <a:buNone/>
            </a:pPr>
            <a:r>
              <a:rPr lang="en-US" sz="2000" dirty="0">
                <a:latin typeface="Trebuchet MS" charset="0"/>
                <a:ea typeface="ＭＳ Ｐゴシック" charset="0"/>
                <a:cs typeface="ＭＳ Ｐゴシック" charset="0"/>
              </a:rPr>
              <a:t>Using the formulas on this page, we can prove many common trigonometric identities.  Proofs are presented in the text.</a:t>
            </a:r>
          </a:p>
        </p:txBody>
      </p:sp>
      <p:pic>
        <p:nvPicPr>
          <p:cNvPr id="65539" name="Picture 2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2813" y="1350137"/>
            <a:ext cx="3203575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3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2557463"/>
            <a:ext cx="2608263" cy="690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Picture 4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533650"/>
            <a:ext cx="2617787" cy="69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2" name="Picture 5" descr="latex-imag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663" y="5002213"/>
            <a:ext cx="21113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8317281"/>
      </p:ext>
    </p:extLst>
  </p:cSld>
  <p:clrMapOvr>
    <a:masterClrMapping/>
  </p:clrMapOvr>
  <p:transition>
    <p:cover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ChangeArrowheads="1"/>
          </p:cNvSpPr>
          <p:nvPr/>
        </p:nvSpPr>
        <p:spPr bwMode="auto">
          <a:xfrm>
            <a:off x="1828800" y="561975"/>
            <a:ext cx="548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i="1" u="sng">
                <a:latin typeface="Trebuchet MS" pitchFamily="34" charset="0"/>
              </a:rPr>
              <a:t>Modern Version of Steinmetz’ Analysis</a:t>
            </a:r>
          </a:p>
        </p:txBody>
      </p:sp>
      <p:sp>
        <p:nvSpPr>
          <p:cNvPr id="29699" name="Text Box 5"/>
          <p:cNvSpPr txBox="1">
            <a:spLocks noChangeArrowheads="1"/>
          </p:cNvSpPr>
          <p:nvPr/>
        </p:nvSpPr>
        <p:spPr bwMode="auto">
          <a:xfrm>
            <a:off x="841375" y="1477963"/>
            <a:ext cx="7458075" cy="298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>
              <a:spcAft>
                <a:spcPct val="50000"/>
              </a:spcAft>
              <a:buFontTx/>
              <a:buAutoNum type="arabicPeriod"/>
            </a:pPr>
            <a:r>
              <a:rPr lang="en-US" dirty="0"/>
              <a:t>Begin with a time-dependent analysis problem posed in terms of real variables.</a:t>
            </a:r>
          </a:p>
          <a:p>
            <a:pPr marL="342900" indent="-342900" algn="l">
              <a:spcAft>
                <a:spcPct val="50000"/>
              </a:spcAft>
              <a:buFontTx/>
              <a:buAutoNum type="arabicPeriod"/>
            </a:pPr>
            <a:r>
              <a:rPr lang="en-US" dirty="0"/>
              <a:t>Replace the real variables with variables written in terms of complex exponentials</a:t>
            </a:r>
            <a:r>
              <a:rPr lang="en-US" dirty="0" smtClean="0"/>
              <a:t>;       </a:t>
            </a:r>
            <a:r>
              <a:rPr lang="en-US" dirty="0" smtClean="0">
                <a:cs typeface="Arial" pitchFamily="34" charset="0"/>
              </a:rPr>
              <a:t>  is </a:t>
            </a:r>
            <a:r>
              <a:rPr lang="en-US" dirty="0">
                <a:cs typeface="Arial" pitchFamily="34" charset="0"/>
              </a:rPr>
              <a:t>an </a:t>
            </a:r>
            <a:r>
              <a:rPr lang="en-US" dirty="0" err="1">
                <a:cs typeface="Arial" pitchFamily="34" charset="0"/>
              </a:rPr>
              <a:t>eigenfunction</a:t>
            </a:r>
            <a:r>
              <a:rPr lang="en-US" dirty="0">
                <a:cs typeface="Arial" pitchFamily="34" charset="0"/>
              </a:rPr>
              <a:t> of linear time-invariant systems.</a:t>
            </a:r>
          </a:p>
          <a:p>
            <a:pPr marL="342900" indent="-342900" algn="l">
              <a:spcAft>
                <a:spcPct val="50000"/>
              </a:spcAft>
              <a:buFontTx/>
              <a:buAutoNum type="arabicPeriod"/>
            </a:pPr>
            <a:r>
              <a:rPr lang="en-US" dirty="0">
                <a:cs typeface="Arial" pitchFamily="34" charset="0"/>
              </a:rPr>
              <a:t>Solve the analysis problem in terms of complex exponentials.</a:t>
            </a:r>
          </a:p>
          <a:p>
            <a:pPr marL="342900" indent="-342900" algn="l">
              <a:spcAft>
                <a:spcPct val="50000"/>
              </a:spcAft>
              <a:buFontTx/>
              <a:buAutoNum type="arabicPeriod"/>
            </a:pPr>
            <a:r>
              <a:rPr lang="en-US" dirty="0">
                <a:cs typeface="Arial" pitchFamily="34" charset="0"/>
              </a:rPr>
              <a:t>Recover the real solution from the results of the complex analysis.</a:t>
            </a:r>
            <a:endParaRPr lang="el-GR" dirty="0">
              <a:cs typeface="Arial" pitchFamily="34" charset="0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033" y="2591092"/>
            <a:ext cx="500888" cy="2849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6"/>
          <p:cNvSpPr>
            <a:spLocks noChangeArrowheads="1"/>
          </p:cNvSpPr>
          <p:nvPr/>
        </p:nvSpPr>
        <p:spPr bwMode="auto">
          <a:xfrm>
            <a:off x="1314450" y="342900"/>
            <a:ext cx="6524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dirty="0" i="1" lang="en-US" sz="2400" u="sng">
                <a:latin charset="0" pitchFamily="34" typeface="Trebuchet MS"/>
                <a:ea charset="-128" pitchFamily="-65" typeface="ＭＳ Ｐゴシック"/>
              </a:rPr>
              <a:t>How Are Uniform EM Plane Waves Launched?</a:t>
            </a:r>
          </a:p>
        </p:txBody>
      </p:sp>
      <p:sp>
        <p:nvSpPr>
          <p:cNvPr id="129028" name="Text Box 4"/>
          <p:cNvSpPr txBox="1">
            <a:spLocks noChangeArrowheads="1"/>
          </p:cNvSpPr>
          <p:nvPr/>
        </p:nvSpPr>
        <p:spPr bwMode="auto">
          <a:xfrm>
            <a:off x="636588" y="1481792"/>
            <a:ext cx="787717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dirty="0" lang="en-US">
                <a:latin charset="0" pitchFamily="34" typeface="Trebuchet MS"/>
              </a:rPr>
              <a:t>Generally speaking, electromagnetic waves are launched by</a:t>
            </a:r>
            <a:r>
              <a:rPr dirty="0" lang="en-US" smtClean="0">
                <a:latin charset="0" pitchFamily="34" typeface="Trebuchet MS"/>
              </a:rPr>
              <a:t> </a:t>
            </a:r>
            <a:br>
              <a:rPr dirty="0" lang="en-US" smtClean="0">
                <a:latin charset="0" pitchFamily="34" typeface="Trebuchet MS"/>
              </a:rPr>
            </a:br>
            <a:r>
              <a:rPr dirty="0" lang="en-US" smtClean="0">
                <a:latin charset="0" pitchFamily="34" typeface="Trebuchet MS"/>
              </a:rPr>
              <a:t>time</a:t>
            </a:r>
            <a:r>
              <a:rPr dirty="0" lang="en-US">
                <a:latin charset="0" pitchFamily="34" typeface="Trebuchet MS"/>
              </a:rPr>
              <a:t>-varying charge distributions and </a:t>
            </a:r>
            <a:r>
              <a:rPr dirty="0" lang="en-US" smtClean="0">
                <a:latin charset="0" pitchFamily="34" typeface="Trebuchet MS"/>
              </a:rPr>
              <a:t>currents.</a:t>
            </a:r>
          </a:p>
          <a:p>
            <a:pPr algn="ctr"/>
            <a:endParaRPr dirty="0" lang="en-US" smtClean="0">
              <a:latin charset="0" pitchFamily="34" typeface="Trebuchet MS"/>
              <a:cs charset="0" pitchFamily="34" typeface="Arial"/>
            </a:endParaRPr>
          </a:p>
          <a:p>
            <a:pPr algn="ctr"/>
            <a:r>
              <a:rPr dirty="0" lang="en-US" smtClean="0">
                <a:latin charset="0" pitchFamily="34" typeface="Trebuchet MS"/>
                <a:cs charset="0" pitchFamily="34" typeface="Arial"/>
              </a:rPr>
              <a:t>Man-made </a:t>
            </a:r>
            <a:r>
              <a:rPr dirty="0" lang="en-US">
                <a:latin charset="0" pitchFamily="34" typeface="Trebuchet MS"/>
                <a:cs charset="0" pitchFamily="34" typeface="Arial"/>
              </a:rPr>
              <a:t>systems that </a:t>
            </a:r>
            <a:r>
              <a:rPr dirty="0" lang="en-US" smtClean="0">
                <a:latin charset="0" pitchFamily="34" typeface="Trebuchet MS"/>
                <a:cs charset="0" pitchFamily="34" typeface="Arial"/>
              </a:rPr>
              <a:t>launch </a:t>
            </a:r>
            <a:r>
              <a:rPr dirty="0" lang="en-US">
                <a:latin charset="0" pitchFamily="34" typeface="Trebuchet MS"/>
                <a:cs charset="0" pitchFamily="34" typeface="Arial"/>
              </a:rPr>
              <a:t>waves are often called antennas.</a:t>
            </a:r>
          </a:p>
          <a:p>
            <a:pPr algn="ctr"/>
            <a:endParaRPr dirty="0" lang="en-US">
              <a:latin charset="0" pitchFamily="34" typeface="Trebuchet MS"/>
              <a:cs charset="0" pitchFamily="34" typeface="Arial"/>
            </a:endParaRPr>
          </a:p>
          <a:p>
            <a:pPr algn="ctr"/>
            <a:r>
              <a:rPr dirty="0" lang="en-US">
                <a:latin charset="0" pitchFamily="34" typeface="Trebuchet MS"/>
                <a:cs charset="0" pitchFamily="34" typeface="Arial"/>
              </a:rPr>
              <a:t>Uniform plane waves are launched by current </a:t>
            </a:r>
            <a:r>
              <a:rPr dirty="0" lang="en-US" smtClean="0">
                <a:latin charset="0" pitchFamily="34" typeface="Trebuchet MS"/>
                <a:cs charset="0" pitchFamily="34" typeface="Arial"/>
              </a:rPr>
              <a:t>sheets.</a:t>
            </a:r>
            <a:endParaRPr dirty="0" lang="el-GR">
              <a:latin charset="0" pitchFamily="34" typeface="Trebuchet MS"/>
              <a:cs charset="0" pitchFamily="34" typeface="Arial"/>
            </a:endParaRPr>
          </a:p>
        </p:txBody>
      </p:sp>
      <p:pic>
        <p:nvPicPr>
          <p:cNvPr descr="C:\Users\guyu\Pictures\test_lecture_pics\lecture18_16.png" id="13" name="Picture 5"/>
          <p:cNvPicPr>
            <a:picLocks noChangeArrowheads="1" noChangeAspect="1"/>
          </p:cNvPicPr>
          <p:nvPr/>
        </p:nvPicPr>
        <p:blipFill>
          <a:blip cstate="print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" r="94"/>
          <a:stretch>
            <a:fillRect/>
          </a:stretch>
        </p:blipFill>
        <p:spPr bwMode="auto">
          <a:xfrm>
            <a:off x="3581400" y="4013200"/>
            <a:ext cx="2849563" cy="195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1"/>
          <p:cNvSpPr txBox="1">
            <a:spLocks noChangeArrowheads="1" noChangeAspect="1"/>
          </p:cNvSpPr>
          <p:nvPr/>
        </p:nvSpPr>
        <p:spPr bwMode="auto">
          <a:xfrm>
            <a:off x="3941763" y="5232400"/>
            <a:ext cx="401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charset="0" typeface="Trebuchet MS"/>
                <a:ea charset="0" typeface="ＭＳ Ｐゴシック"/>
                <a:cs charset="0" typeface="ＭＳ Ｐゴシック"/>
              </a:defRPr>
            </a:lvl1pPr>
            <a:lvl2pPr eaLnBrk="0" hangingPunct="0" indent="-285750" marL="742950">
              <a:defRPr sz="2400">
                <a:solidFill>
                  <a:schemeClr val="tx1"/>
                </a:solidFill>
                <a:latin charset="0" typeface="Trebuchet MS"/>
                <a:ea charset="0" typeface="ＭＳ Ｐゴシック"/>
              </a:defRPr>
            </a:lvl2pPr>
            <a:lvl3pPr eaLnBrk="0" hangingPunct="0" indent="-228600" marL="1143000">
              <a:defRPr sz="2400">
                <a:solidFill>
                  <a:schemeClr val="tx1"/>
                </a:solidFill>
                <a:latin charset="0" typeface="Trebuchet MS"/>
                <a:ea charset="0" typeface="ＭＳ Ｐゴシック"/>
              </a:defRPr>
            </a:lvl3pPr>
            <a:lvl4pPr eaLnBrk="0" hangingPunct="0" indent="-228600" marL="1600200">
              <a:defRPr sz="2400">
                <a:solidFill>
                  <a:schemeClr val="tx1"/>
                </a:solidFill>
                <a:latin charset="0" typeface="Trebuchet MS"/>
                <a:ea charset="0" typeface="ＭＳ Ｐゴシック"/>
              </a:defRPr>
            </a:lvl4pPr>
            <a:lvl5pPr eaLnBrk="0" hangingPunct="0" indent="-228600" marL="2057400">
              <a:defRPr sz="2400">
                <a:solidFill>
                  <a:schemeClr val="tx1"/>
                </a:solidFill>
                <a:latin charset="0" typeface="Trebuchet MS"/>
                <a:ea charset="0" typeface="ＭＳ Ｐゴシック"/>
              </a:defRPr>
            </a:lvl5pPr>
            <a:lvl6pPr algn="ctr" eaLnBrk="0" fontAlgn="base" hangingPunct="0" indent="-228600" marL="25146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typeface="Trebuchet MS"/>
                <a:ea charset="0" typeface="ＭＳ Ｐゴシック"/>
              </a:defRPr>
            </a:lvl6pPr>
            <a:lvl7pPr algn="ctr" eaLnBrk="0" fontAlgn="base" hangingPunct="0" indent="-228600" marL="29718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typeface="Trebuchet MS"/>
                <a:ea charset="0" typeface="ＭＳ Ｐゴシック"/>
              </a:defRPr>
            </a:lvl7pPr>
            <a:lvl8pPr algn="ctr" eaLnBrk="0" fontAlgn="base" hangingPunct="0" indent="-228600" marL="34290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typeface="Trebuchet MS"/>
                <a:ea charset="0" typeface="ＭＳ Ｐゴシック"/>
              </a:defRPr>
            </a:lvl8pPr>
            <a:lvl9pPr algn="ctr" eaLnBrk="0" fontAlgn="base" hangingPunct="0" indent="-228600" marL="388620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charset="0" typeface="Trebuchet MS"/>
                <a:ea charset="0" typeface="ＭＳ Ｐゴシック"/>
              </a:defRPr>
            </a:lvl9pPr>
          </a:lstStyle>
          <a:p>
            <a:pPr eaLnBrk="1" hangingPunct="1"/>
            <a:r>
              <a:rPr i="1" lang="en-US">
                <a:latin charset="0" typeface="Adobe Caslon Pro"/>
                <a:cs charset="0" typeface="Adobe Caslon Pro"/>
              </a:rPr>
              <a:t>K</a:t>
            </a:r>
          </a:p>
        </p:txBody>
      </p:sp>
      <p:sp>
        <p:nvSpPr>
          <p:cNvPr id="15" name="Line 227"/>
          <p:cNvSpPr>
            <a:spLocks noChangeShapeType="1"/>
          </p:cNvSpPr>
          <p:nvPr/>
        </p:nvSpPr>
        <p:spPr bwMode="auto">
          <a:xfrm flipH="1">
            <a:off x="3352800" y="4622800"/>
            <a:ext cx="609600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wrap="none"/>
          <a:lstStyle/>
          <a:p>
            <a:endParaRPr lang="en-US"/>
          </a:p>
        </p:txBody>
      </p:sp>
      <p:sp>
        <p:nvSpPr>
          <p:cNvPr id="16" name="Line 227"/>
          <p:cNvSpPr>
            <a:spLocks noChangeShapeType="1"/>
          </p:cNvSpPr>
          <p:nvPr/>
        </p:nvSpPr>
        <p:spPr bwMode="auto">
          <a:xfrm flipH="1" flipV="1">
            <a:off x="3962400" y="3937000"/>
            <a:ext cx="0" cy="685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wrap="none"/>
          <a:lstStyle/>
          <a:p>
            <a:endParaRPr lang="en-US"/>
          </a:p>
        </p:txBody>
      </p:sp>
      <p:sp>
        <p:nvSpPr>
          <p:cNvPr id="17" name="Line 227"/>
          <p:cNvSpPr>
            <a:spLocks noChangeShapeType="1"/>
          </p:cNvSpPr>
          <p:nvPr/>
        </p:nvSpPr>
        <p:spPr bwMode="auto">
          <a:xfrm>
            <a:off x="3962400" y="4699000"/>
            <a:ext cx="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wrap="none"/>
          <a:lstStyle/>
          <a:p>
            <a:endParaRPr lang="en-US"/>
          </a:p>
        </p:txBody>
      </p:sp>
      <p:pic>
        <p:nvPicPr>
          <p:cNvPr descr="latex-image-1.pdf" id="18" name="Picture 2"/>
          <p:cNvPicPr>
            <a:picLocks noChangeAspect="1"/>
          </p:cNvPicPr>
          <p:nvPr/>
        </p:nvPicPr>
        <p:blipFill>
          <a:blip cstate="print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632200"/>
            <a:ext cx="23336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descr="latex-image-1.pdf" id="19" name="Picture 3"/>
          <p:cNvPicPr>
            <a:picLocks noChangeAspect="1"/>
          </p:cNvPicPr>
          <p:nvPr/>
        </p:nvPicPr>
        <p:blipFill>
          <a:blip cstate="print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4622800"/>
            <a:ext cx="2682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descr="latex-image-1.pdf" id="20" name="Picture 5"/>
          <p:cNvPicPr>
            <a:picLocks noChangeAspect="1"/>
          </p:cNvPicPr>
          <p:nvPr/>
        </p:nvPicPr>
        <p:blipFill>
          <a:blip cstate="print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927600"/>
            <a:ext cx="173038" cy="14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Line 227"/>
          <p:cNvSpPr>
            <a:spLocks noChangeShapeType="1"/>
          </p:cNvSpPr>
          <p:nvPr/>
        </p:nvSpPr>
        <p:spPr bwMode="auto">
          <a:xfrm>
            <a:off x="3962400" y="4699000"/>
            <a:ext cx="685800" cy="228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len="med" type="triangle" w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dur="indefinite" id="1" nodeType="tmRoot" restart="never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1584266" y="209880"/>
            <a:ext cx="59825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i="1" u="sng" dirty="0" smtClean="0">
                <a:latin typeface="Trebuchet MS"/>
                <a:cs typeface="Trebuchet MS"/>
              </a:rPr>
              <a:t>Static Magnetic Field from Current Sheet</a:t>
            </a:r>
            <a:endParaRPr lang="en-US" sz="2400" i="1" u="sng" dirty="0">
              <a:latin typeface="Trebuchet MS"/>
              <a:cs typeface="Trebuchet MS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068510" y="6084693"/>
            <a:ext cx="2353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Trebuchet MS"/>
                <a:cs typeface="Trebuchet MS"/>
              </a:rPr>
              <a:t>What is the     -field?</a:t>
            </a:r>
            <a:endParaRPr lang="en-US" sz="1800" dirty="0">
              <a:latin typeface="Trebuchet MS"/>
              <a:cs typeface="Trebuchet MS"/>
            </a:endParaRPr>
          </a:p>
        </p:txBody>
      </p:sp>
      <p:pic>
        <p:nvPicPr>
          <p:cNvPr id="67" name="Picture 7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833" y="2100245"/>
            <a:ext cx="1165225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8" descr="latex-image-1.pd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614" y="2629941"/>
            <a:ext cx="353218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Rectangle 15"/>
          <p:cNvSpPr>
            <a:spLocks noChangeArrowheads="1"/>
          </p:cNvSpPr>
          <p:nvPr/>
        </p:nvSpPr>
        <p:spPr bwMode="auto">
          <a:xfrm>
            <a:off x="6743890" y="4812737"/>
            <a:ext cx="1774342" cy="924454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0" name="Rectangle 15"/>
          <p:cNvSpPr>
            <a:spLocks noChangeArrowheads="1"/>
          </p:cNvSpPr>
          <p:nvPr/>
        </p:nvSpPr>
        <p:spPr bwMode="auto">
          <a:xfrm>
            <a:off x="5040578" y="2040984"/>
            <a:ext cx="3985685" cy="1442502"/>
          </a:xfrm>
          <a:prstGeom prst="rect">
            <a:avLst/>
          </a:prstGeom>
          <a:noFill/>
          <a:ln w="28575">
            <a:solidFill>
              <a:srgbClr val="3D84D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510" y="5040804"/>
            <a:ext cx="587248" cy="310896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005" y="6105859"/>
            <a:ext cx="205740" cy="274320"/>
          </a:xfrm>
          <a:prstGeom prst="rect">
            <a:avLst/>
          </a:prstGeom>
        </p:spPr>
      </p:pic>
      <p:grpSp>
        <p:nvGrpSpPr>
          <p:cNvPr id="73" name="Group 72"/>
          <p:cNvGrpSpPr/>
          <p:nvPr/>
        </p:nvGrpSpPr>
        <p:grpSpPr>
          <a:xfrm>
            <a:off x="512089" y="1034767"/>
            <a:ext cx="3883539" cy="335221"/>
            <a:chOff x="1167870" y="1101158"/>
            <a:chExt cx="4019866" cy="366713"/>
          </a:xfrm>
        </p:grpSpPr>
        <p:sp>
          <p:nvSpPr>
            <p:cNvPr id="74" name="Text Box 9"/>
            <p:cNvSpPr txBox="1">
              <a:spLocks noChangeArrowheads="1"/>
            </p:cNvSpPr>
            <p:nvPr/>
          </p:nvSpPr>
          <p:spPr bwMode="auto">
            <a:xfrm>
              <a:off x="1167870" y="1101158"/>
              <a:ext cx="3109913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>
                  <a:latin typeface="Trebuchet MS"/>
                  <a:cs typeface="Trebuchet MS"/>
                </a:rPr>
                <a:t>uniform DC surface current  </a:t>
              </a:r>
            </a:p>
          </p:txBody>
        </p:sp>
        <p:pic>
          <p:nvPicPr>
            <p:cNvPr id="75" name="Picture 74" descr="latex-image-1.pdf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4116" y="1101158"/>
              <a:ext cx="1023620" cy="283464"/>
            </a:xfrm>
            <a:prstGeom prst="rect">
              <a:avLst/>
            </a:prstGeom>
          </p:spPr>
        </p:pic>
      </p:grpSp>
      <p:pic>
        <p:nvPicPr>
          <p:cNvPr id="77" name="Picture 7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1193" y="1732008"/>
            <a:ext cx="4547818" cy="1472816"/>
          </a:xfrm>
          <a:prstGeom prst="rect">
            <a:avLst/>
          </a:prstGeom>
        </p:spPr>
      </p:pic>
      <p:pic>
        <p:nvPicPr>
          <p:cNvPr id="78" name="Picture 77" descr="latex-image-1.pd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539" y="3071426"/>
            <a:ext cx="141833" cy="216921"/>
          </a:xfrm>
          <a:prstGeom prst="rect">
            <a:avLst/>
          </a:prstGeom>
        </p:spPr>
      </p:pic>
      <p:pic>
        <p:nvPicPr>
          <p:cNvPr id="79" name="Picture 78" descr="latex-image-1.pd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614" y="2545314"/>
            <a:ext cx="158519" cy="216921"/>
          </a:xfrm>
          <a:prstGeom prst="rect">
            <a:avLst/>
          </a:prstGeom>
        </p:spPr>
      </p:pic>
      <p:pic>
        <p:nvPicPr>
          <p:cNvPr id="80" name="Picture 79" descr="latex-image-1.pdf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406" y="1928284"/>
            <a:ext cx="150176" cy="275323"/>
          </a:xfrm>
          <a:prstGeom prst="rect">
            <a:avLst/>
          </a:prstGeom>
        </p:spPr>
      </p:pic>
      <p:pic>
        <p:nvPicPr>
          <p:cNvPr id="81" name="Picture 80" descr="latex-image-1.pd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089" y="5491149"/>
            <a:ext cx="158519" cy="216921"/>
          </a:xfrm>
          <a:prstGeom prst="rect">
            <a:avLst/>
          </a:prstGeom>
        </p:spPr>
      </p:pic>
      <p:cxnSp>
        <p:nvCxnSpPr>
          <p:cNvPr id="95" name="Straight Arrow Connector 94"/>
          <p:cNvCxnSpPr/>
          <p:nvPr/>
        </p:nvCxnSpPr>
        <p:spPr>
          <a:xfrm flipH="1" flipV="1">
            <a:off x="3000975" y="1484730"/>
            <a:ext cx="131703" cy="443555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98362" y="5053012"/>
            <a:ext cx="4200649" cy="1052848"/>
          </a:xfrm>
          <a:prstGeom prst="rect">
            <a:avLst/>
          </a:prstGeom>
        </p:spPr>
      </p:pic>
      <p:pic>
        <p:nvPicPr>
          <p:cNvPr id="37" name="Picture 23" descr="latex-image-1.pdf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895604" y="3689669"/>
            <a:ext cx="1663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2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78558" y="5003827"/>
            <a:ext cx="220968" cy="148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latex-image-1.pdf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758" y="4334516"/>
            <a:ext cx="164084" cy="224536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1125126" y="4761715"/>
            <a:ext cx="2602328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>
            <a:off x="1106312" y="4091498"/>
            <a:ext cx="2573241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3754812" y="4032425"/>
            <a:ext cx="1" cy="73317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1106311" y="4057874"/>
            <a:ext cx="1" cy="73317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 descr="latex-image-1.pdf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39" y="4208902"/>
            <a:ext cx="158602" cy="229091"/>
          </a:xfrm>
          <a:prstGeom prst="rect">
            <a:avLst/>
          </a:prstGeom>
        </p:spPr>
      </p:pic>
      <p:cxnSp>
        <p:nvCxnSpPr>
          <p:cNvPr id="46" name="Straight Arrow Connector 45"/>
          <p:cNvCxnSpPr/>
          <p:nvPr/>
        </p:nvCxnSpPr>
        <p:spPr>
          <a:xfrm flipV="1">
            <a:off x="3754812" y="4840357"/>
            <a:ext cx="2" cy="275228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1106309" y="4845736"/>
            <a:ext cx="2" cy="275228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1134533" y="4984900"/>
            <a:ext cx="2602328" cy="0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747067" y="4097748"/>
            <a:ext cx="2469" cy="680803"/>
          </a:xfrm>
          <a:prstGeom prst="straightConnector1">
            <a:avLst/>
          </a:prstGeom>
          <a:ln w="19050" cmpd="sng">
            <a:solidFill>
              <a:schemeClr val="tx1"/>
            </a:solidFill>
            <a:prstDash val="solid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534339" y="4790863"/>
            <a:ext cx="470608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flipH="1">
            <a:off x="534339" y="4097748"/>
            <a:ext cx="470608" cy="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1767" y="3755953"/>
            <a:ext cx="4836583" cy="1212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z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.875"/>
  <p:tag name="PICTUREFILESIZE" val="53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W_{s}}{V} &#10;= \frac{1}{2} \mu_o H \cdot H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50"/>
  <p:tag name="PICTUREFILESIZE" val="367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frac{\vec{P}}{A}  = \vec{E} \times \vec{H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10"/>
  <p:tag name="PICTUREFILESIZE" val="237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w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5"/>
  <p:tag name="PICTUREFILESIZE" val="49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w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5"/>
  <p:tag name="PICTUREFILESIZE" val="49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-\hat{x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27"/>
  <p:tag name="PICTUREFILESIZE" val="61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hat{x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2"/>
  <p:tag name="PICTUREFILESIZE" val="54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 \oint_C  \vec{H} \cdot d\vec{l} &#10;=  \int_S \vec{J} \cdot d \vec{A}&#10;+ \frac{d}{dt} \int_S \epsilon_o \vec{E} \, d \vec{A} 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334"/>
  <p:tag name="PICTUREFILESIZE" val="934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 \oint_C  \vec{H} \cdot d\vec{l} &#10;=  \int_S \vec{J} \cdot d \vec{A}&#10;+ \frac{d}{dt} \int_S \epsilon_o \vec{E} \, d \vec{A} 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334"/>
  <p:tag name="PICTUREFILESIZE" val="934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frac{\partial E_y}{\partial z} = \frac{\partial B_x}{\partial t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10"/>
  <p:tag name="PICTUREFILESIZE" val="409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\partial B_x(z_o)}{\partial z} = \epsilon_o \mu_o \frac{\partial E_y}{\partial t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87.875"/>
  <p:tag name="PICTUREFILESIZE" val="68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x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54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E_y = f_{+}(t-z/c) + f_{-}(t+z/c)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303"/>
  <p:tag name="PICTUREFILESIZE" val="574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H_x = - \sqrt{\frac{\epsilon_o}{\mu_o}} \left( f_{+}(t-z/c) -f_{-}(t+z/c) \right)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382"/>
  <p:tag name="PICTUREFILESIZE" val="912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c = \frac{1}{\sqrt{\epsilon_o \mu_o}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97.875"/>
  <p:tag name="PICTUREFILESIZE" val="235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\partial^2 E_y}{\partial z^2} &#10;= \epsilon \mu \frac{\partial^2 E_y}{\partial t^2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51.875"/>
  <p:tag name="PICTUREFILESIZE" val="626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z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.875"/>
  <p:tag name="PICTUREFILESIZE" val="53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x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54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y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.875"/>
  <p:tag name="PICTUREFILESIZE" val="59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E_y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76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E_y = f_{+}(t-z/v_p) + f_{-}(t+z/v_p)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322.875"/>
  <p:tag name="PICTUREFILESIZE" val="647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H_x = - \sqrt{\frac{\epsilon}{\mu}} \left( f_{+}(t-z/v_p) -f_{-}(t+z/v_p) \right)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394"/>
  <p:tag name="PICTUREFILESIZE" val="945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y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.875"/>
  <p:tag name="PICTUREFILESIZE" val="59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v_p = \frac{1}{\sqrt{\mu \epsilon}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91"/>
  <p:tag name="PICTUREFILESIZE" val="219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\partial^2 E_y}{\partial z^2} &#10;= \epsilon \mu \frac{\partial^2 E_y}{\partial t^2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51.875"/>
  <p:tag name="PICTUREFILESIZE" val="626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z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.875"/>
  <p:tag name="PICTUREFILESIZE" val="539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x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2"/>
  <p:tag name="PICTUREFILESIZE" val="547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hat{y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.875"/>
  <p:tag name="PICTUREFILESIZE" val="59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E_y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24"/>
  <p:tag name="PICTUREFILESIZE" val="76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c = \frac{1}{\sqrt{\epsilon_o \mu_o}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97.875"/>
  <p:tag name="PICTUREFILESIZE" val="235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v_p = \frac{1}{\sqrt{\mu \epsilon}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91"/>
  <p:tag name="PICTUREFILESIZE" val="219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E_y = A_1 cos(\omega t-k z)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98"/>
  <p:tag name="PICTUREFILESIZE" val="420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J=0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55"/>
  <p:tag name="PICTUREFILESIZE" val="76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\partial E_y}{dz} = \frac{\partial B_x}{dt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09.875"/>
  <p:tag name="PICTUREFILESIZE" val="396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{amsmath}&#10;\usepackage{mathrsfs}&#10;\begin{document}&#10;$$&#10;\frac{\partial B_x}{\partial z} = \epsilon \mu \frac{\partial E_y}{\partial t}&#10;$$&#10;\end{document}&#10;"/>
  <p:tag name="FILENAME" val="txp_fig"/>
  <p:tag name="FORMAT" val="pngmono"/>
  <p:tag name="RES" val="600"/>
  <p:tag name="BLEND" val="0"/>
  <p:tag name="TRANSPARENT" val="0"/>
  <p:tag name="TBUG" val="0"/>
  <p:tag name="ALLOWFS" val="0"/>
  <p:tag name="ORIGWIDTH" val="132"/>
  <p:tag name="PICTUREFILESIZE" val="442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\partial^2 E_y}{\partial z^2} &#10;= \epsilon \mu \frac{\partial^2 E_y}{\partial t^2}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51.875"/>
  <p:tag name="PICTUREFILESIZE" val="626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amsmath}&#10;\usepackage{mathrsfs}&#10;\begin{document}&#10;$$&#10;\frac{W_s}{V}=\frac{1}{2} \epsilon_o E \cdot E&#10;$$&#10;\end{document}&#10;"/>
  <p:tag name="EXTERNALNAME" val="txp_fig"/>
  <p:tag name="BLEND" val="False"/>
  <p:tag name="TRANSPARENT" val="False"/>
  <p:tag name="KEEPFILES" val="False"/>
  <p:tag name="DEBUGPAUSE" val="False"/>
  <p:tag name="RESOLUTION" val="600"/>
  <p:tag name="TIMEOUT" val="(none)"/>
  <p:tag name="BOXWIDTH" val="500"/>
  <p:tag name="BOXHEIGHT" val="560"/>
  <p:tag name="BOXFONT" val="10"/>
  <p:tag name="BOXWRAP" val="False"/>
  <p:tag name="WORKAROUNDTRANSPARENCYBUG" val="False"/>
  <p:tag name="ALLOWFONTSUBSTITUTION" val="False"/>
  <p:tag name="BITMAPFORMAT" val="pngmono"/>
  <p:tag name="ORIGWIDTH" val="142"/>
  <p:tag name="PICTUREFILESIZE" val="3628"/>
</p:tagLst>
</file>

<file path=ppt/theme/theme1.xml><?xml version="1.0" encoding="utf-8"?>
<a:theme xmlns:a="http://schemas.openxmlformats.org/drawingml/2006/main" name="Default Design">
  <a:themeElements>
    <a:clrScheme name="Custom 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FF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14866</TotalTime>
  <Words>892</Words>
  <Application>Microsoft Office PowerPoint</Application>
  <PresentationFormat>On-screen Show (4:3)</PresentationFormat>
  <Paragraphs>215</Paragraphs>
  <Slides>23</Slides>
  <Notes>1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5" baseType="lpstr"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Euler’s Formula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Wireless Energy Transfer</vt:lpstr>
      <vt:lpstr>Cell Phones</vt:lpstr>
      <vt:lpstr>Inductive Charging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Jeffrey H. Lang</dc:creator>
  <cp:lastModifiedBy>Rashmi Sharma</cp:lastModifiedBy>
  <cp:revision>203</cp:revision>
  <dcterms:created xsi:type="dcterms:W3CDTF">2010-10-13T00:13:57Z</dcterms:created>
  <dcterms:modified xsi:type="dcterms:W3CDTF">2013-01-03T10:56:13Z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name="NXPowerLiteLastOptimized" pid="2">
    <vt:lpwstr>18706205</vt:lpwstr>
  </property>
  <property fmtid="{D5CDD505-2E9C-101B-9397-08002B2CF9AE}" name="NXPowerLiteSettings" pid="3">
    <vt:lpwstr>F7000400038000</vt:lpwstr>
  </property>
  <property fmtid="{D5CDD505-2E9C-101B-9397-08002B2CF9AE}" name="NXPowerLiteVersion" pid="4">
    <vt:lpwstr>D5.0.8</vt:lpwstr>
  </property>
</Properties>
</file>